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96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9" r:id="rId7"/>
    <p:sldId id="284" r:id="rId8"/>
    <p:sldId id="290" r:id="rId9"/>
    <p:sldId id="292" r:id="rId10"/>
    <p:sldId id="270" r:id="rId11"/>
    <p:sldId id="280" r:id="rId12"/>
    <p:sldId id="293" r:id="rId13"/>
    <p:sldId id="294" r:id="rId14"/>
    <p:sldId id="275" r:id="rId15"/>
    <p:sldId id="283" r:id="rId16"/>
    <p:sldId id="281" r:id="rId17"/>
    <p:sldId id="282" r:id="rId18"/>
    <p:sldId id="274" r:id="rId19"/>
    <p:sldId id="276" r:id="rId20"/>
    <p:sldId id="277" r:id="rId21"/>
    <p:sldId id="279" r:id="rId22"/>
    <p:sldId id="285" r:id="rId23"/>
    <p:sldId id="286" r:id="rId24"/>
    <p:sldId id="273" r:id="rId25"/>
    <p:sldId id="264" r:id="rId26"/>
    <p:sldId id="266" r:id="rId27"/>
    <p:sldId id="268" r:id="rId28"/>
    <p:sldId id="287" r:id="rId29"/>
    <p:sldId id="288" r:id="rId30"/>
    <p:sldId id="289" r:id="rId3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8" autoAdjust="0"/>
    <p:restoredTop sz="94660"/>
  </p:normalViewPr>
  <p:slideViewPr>
    <p:cSldViewPr snapToGrid="0">
      <p:cViewPr varScale="1">
        <p:scale>
          <a:sx n="77" d="100"/>
          <a:sy n="77" d="100"/>
        </p:scale>
        <p:origin x="126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0DA60-CAC9-407A-939D-FCD6B201E89E}" type="datetimeFigureOut">
              <a:rPr kumimoji="1" lang="ja-JP" altLang="en-US" smtClean="0"/>
              <a:t>2023/5/15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8AE94-483E-4899-81AA-212A9B6FBF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495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AADA-8EA8-487E-9186-98BA8601C7DC}" type="datetime1">
              <a:rPr kumimoji="1" lang="ja-JP" altLang="en-US" smtClean="0"/>
              <a:t>2023/5/15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695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7DB20-6D80-448C-ACBB-D35C2ED968D4}" type="datetime1">
              <a:rPr kumimoji="1" lang="ja-JP" altLang="en-US" smtClean="0"/>
              <a:t>2023/5/15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7046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9F1F1-D5F3-4436-9C2E-CEC15675719D}" type="datetime1">
              <a:rPr kumimoji="1" lang="ja-JP" altLang="en-US" smtClean="0"/>
              <a:t>2023/5/15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6039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37D9-194C-4567-BF14-3CBF70C2391B}" type="datetime1">
              <a:rPr kumimoji="1" lang="ja-JP" altLang="en-US" smtClean="0"/>
              <a:t>2023/5/15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61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BF602-EACF-4FC4-9801-83D05E46DB61}" type="datetime1">
              <a:rPr kumimoji="1" lang="ja-JP" altLang="en-US" smtClean="0"/>
              <a:t>2023/5/15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219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518A-9318-476D-AA67-8ED018EE9CA9}" type="datetime1">
              <a:rPr kumimoji="1" lang="ja-JP" altLang="en-US" smtClean="0"/>
              <a:t>2023/5/15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874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2623-7C4C-4D12-A288-733CC394B30F}" type="datetime1">
              <a:rPr kumimoji="1" lang="ja-JP" altLang="en-US" smtClean="0"/>
              <a:t>2023/5/15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09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1C1C-6B57-4741-89DA-532C1A4F65EA}" type="datetime1">
              <a:rPr kumimoji="1" lang="ja-JP" altLang="en-US" smtClean="0"/>
              <a:t>2023/5/15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5873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D1032-D31C-4A29-87DC-80A81D395244}" type="datetime1">
              <a:rPr kumimoji="1" lang="ja-JP" altLang="en-US" smtClean="0"/>
              <a:t>2023/5/15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8745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196A-3DC3-4BEA-8D43-717DC873BB66}" type="datetime1">
              <a:rPr kumimoji="1" lang="ja-JP" altLang="en-US" smtClean="0"/>
              <a:t>2023/5/15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44787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AE24DF0-504D-461F-BD37-CA9E91959D42}" type="datetime1">
              <a:rPr kumimoji="1" lang="ja-JP" altLang="en-US" smtClean="0"/>
              <a:t>2023/5/15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0006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9FEC-F003-4209-B6CD-349C4105BAE9}" type="datetime1">
              <a:rPr kumimoji="1" lang="ja-JP" altLang="en-US" smtClean="0"/>
              <a:t>2023/5/15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1451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73B8F-540D-4851-9F36-B6FF804BC3F9}" type="datetime1">
              <a:rPr kumimoji="1" lang="ja-JP" altLang="en-US" smtClean="0"/>
              <a:t>2023/5/15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389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A477-14F6-468C-A509-8A4AFE5C8177}" type="datetime1">
              <a:rPr kumimoji="1" lang="ja-JP" altLang="en-US" smtClean="0"/>
              <a:t>2023/5/15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6313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9EBA-C20E-47A0-A98D-AC427069C871}" type="datetime1">
              <a:rPr kumimoji="1" lang="ja-JP" altLang="en-US" smtClean="0"/>
              <a:t>2023/5/15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3358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43719-EB22-42B7-8775-BCC779CD0C7D}" type="datetime1">
              <a:rPr kumimoji="1" lang="ja-JP" altLang="en-US" smtClean="0"/>
              <a:t>2023/5/15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167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8E73-4C7C-4193-8C8D-BB3CA6C4E38B}" type="datetime1">
              <a:rPr kumimoji="1" lang="ja-JP" altLang="en-US" smtClean="0"/>
              <a:t>2023/5/15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512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E6DD1-2A03-4812-9158-F78EA8D361EA}" type="datetime1">
              <a:rPr kumimoji="1" lang="ja-JP" altLang="en-US" smtClean="0"/>
              <a:t>2023/5/15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4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9577-1C8E-4153-A7F8-DDA3E33CC127}" type="datetime1">
              <a:rPr kumimoji="1" lang="ja-JP" altLang="en-US" smtClean="0"/>
              <a:t>2023/5/15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7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9E68-DE4B-475E-A971-B243889AB213}" type="datetime1">
              <a:rPr kumimoji="1" lang="ja-JP" altLang="en-US" smtClean="0"/>
              <a:t>2023/5/15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41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2A0E-0F6B-44A7-ACDB-C04608B598A1}" type="datetime1">
              <a:rPr kumimoji="1" lang="ja-JP" altLang="en-US" smtClean="0"/>
              <a:t>2023/5/15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2861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3DF1-9825-4D64-9849-63636F5F47C2}" type="datetime1">
              <a:rPr kumimoji="1" lang="ja-JP" altLang="en-US" smtClean="0"/>
              <a:t>2023/5/15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349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4A6C223-953A-459D-B60F-E1EE4B1A9C19}" type="datetime1">
              <a:rPr kumimoji="1" lang="ja-JP" altLang="en-US" smtClean="0"/>
              <a:t>2023/5/15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0834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E2BEB20-31B1-4F26-8D38-E37A5A81F54E}" type="datetime1">
              <a:rPr kumimoji="1" lang="ja-JP" altLang="en-US" smtClean="0"/>
              <a:t>2023/5/15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555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056938" y="3319596"/>
            <a:ext cx="1600662" cy="1121884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en-US" altLang="ja-JP" b="1" dirty="0"/>
              <a:t/>
            </a:r>
            <a:br>
              <a:rPr lang="en-US" altLang="ja-JP" b="1" dirty="0"/>
            </a:br>
            <a:r>
              <a:rPr kumimoji="1" lang="en-US" altLang="ja-JP" b="1" dirty="0" smtClean="0"/>
              <a:t>KFC</a:t>
            </a:r>
            <a:endParaRPr kumimoji="1" lang="ja-JP" altLang="en-US" b="1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00051" y="4603256"/>
            <a:ext cx="1585999" cy="435319"/>
          </a:xfrm>
        </p:spPr>
        <p:txBody>
          <a:bodyPr>
            <a:noAutofit/>
          </a:bodyPr>
          <a:lstStyle/>
          <a:p>
            <a:pPr algn="l"/>
            <a:r>
              <a:rPr lang="ja-JP" altLang="en-US" sz="2200" b="1" dirty="0" smtClean="0"/>
              <a:t>メンバー</a:t>
            </a:r>
            <a:endParaRPr kumimoji="1" lang="ja-JP" altLang="en-US" sz="22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58" t="-4182" r="-1875" b="-12486"/>
          <a:stretch/>
        </p:blipFill>
        <p:spPr>
          <a:xfrm>
            <a:off x="1332000" y="1101150"/>
            <a:ext cx="9602700" cy="12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77800" dist="63500" dir="1200000" algn="tl" rotWithShape="0">
              <a:srgbClr val="000000"/>
            </a:outerShdw>
          </a:effectLst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3550853"/>
            <a:ext cx="724938" cy="65937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00" y="3569464"/>
            <a:ext cx="724938" cy="659370"/>
          </a:xfrm>
          <a:prstGeom prst="rect">
            <a:avLst/>
          </a:prstGeom>
        </p:spPr>
      </p:pic>
      <p:sp>
        <p:nvSpPr>
          <p:cNvPr id="16" name="サブタイトル 2"/>
          <p:cNvSpPr txBox="1">
            <a:spLocks/>
          </p:cNvSpPr>
          <p:nvPr/>
        </p:nvSpPr>
        <p:spPr>
          <a:xfrm>
            <a:off x="2715550" y="4603256"/>
            <a:ext cx="1677900" cy="1447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kumimoji="1"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200" b="1" dirty="0" smtClean="0"/>
              <a:t>小畠 優香</a:t>
            </a:r>
            <a:endParaRPr lang="en-US" altLang="ja-JP" sz="2200" b="1" dirty="0"/>
          </a:p>
          <a:p>
            <a:r>
              <a:rPr lang="ja-JP" altLang="en-US" sz="2200" b="1" dirty="0" smtClean="0"/>
              <a:t>竹内 柊野</a:t>
            </a:r>
            <a:endParaRPr lang="en-US" altLang="ja-JP" sz="2200" b="1" dirty="0"/>
          </a:p>
          <a:p>
            <a:r>
              <a:rPr lang="ja-JP" altLang="en-US" sz="2200" b="1" dirty="0" smtClean="0"/>
              <a:t>藤本 祥恵</a:t>
            </a:r>
            <a:endParaRPr lang="ja-JP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8398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7565720" y="363254"/>
            <a:ext cx="275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 smtClean="0"/>
              <a:t>会員</a:t>
            </a:r>
            <a:r>
              <a:rPr lang="ja-JP" altLang="en-US" sz="2000" b="1" dirty="0" smtClean="0"/>
              <a:t>マイページ</a:t>
            </a:r>
            <a:endParaRPr kumimoji="1" lang="ja-JP" altLang="en-US" sz="20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31906" y="1119467"/>
            <a:ext cx="5223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会員</a:t>
            </a:r>
            <a:r>
              <a:rPr lang="ja-JP" altLang="en-US" dirty="0" smtClean="0"/>
              <a:t>の種類が</a:t>
            </a:r>
            <a:r>
              <a:rPr kumimoji="1" lang="ja-JP" altLang="en-US" dirty="0" smtClean="0"/>
              <a:t>里親希望者かブリーダーかによって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マイページの内容が異なる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331906" y="2235712"/>
            <a:ext cx="479746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共通</a:t>
            </a:r>
            <a:endParaRPr lang="en-US" altLang="ja-JP" sz="2000" b="1" dirty="0" smtClean="0"/>
          </a:p>
          <a:p>
            <a:r>
              <a:rPr lang="ja-JP" altLang="en-US" dirty="0" smtClean="0"/>
              <a:t>・会員情報の表示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ja-JP" altLang="en-US" dirty="0"/>
              <a:t>会員</a:t>
            </a:r>
            <a:r>
              <a:rPr kumimoji="1" lang="ja-JP" altLang="en-US" dirty="0" smtClean="0"/>
              <a:t>情報の変更</a:t>
            </a:r>
            <a:r>
              <a:rPr lang="ja-JP" altLang="en-US" dirty="0"/>
              <a:t>へのリンク</a:t>
            </a:r>
            <a:endParaRPr lang="en-US" altLang="ja-JP" dirty="0"/>
          </a:p>
          <a:p>
            <a:r>
              <a:rPr lang="ja-JP" altLang="en-US" dirty="0" smtClean="0"/>
              <a:t>・メッセージ一覧へのリンク</a:t>
            </a:r>
            <a:endParaRPr lang="en-US" altLang="ja-JP" dirty="0" smtClean="0"/>
          </a:p>
          <a:p>
            <a:r>
              <a:rPr kumimoji="1" lang="ja-JP" altLang="en-US" dirty="0" smtClean="0"/>
              <a:t>・退会ページへのリンク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lang="ja-JP" altLang="en-US" b="1" dirty="0"/>
              <a:t>里親</a:t>
            </a:r>
            <a:r>
              <a:rPr lang="ja-JP" altLang="en-US" b="1" dirty="0" smtClean="0"/>
              <a:t>希望者</a:t>
            </a:r>
            <a:endParaRPr lang="en-US" altLang="ja-JP" b="1" dirty="0" smtClean="0"/>
          </a:p>
          <a:p>
            <a:r>
              <a:rPr kumimoji="1" lang="ja-JP" altLang="en-US" dirty="0" smtClean="0"/>
              <a:t>・いい</a:t>
            </a:r>
            <a:r>
              <a:rPr kumimoji="1" lang="ja-JP" altLang="en-US" dirty="0" err="1" smtClean="0"/>
              <a:t>ね</a:t>
            </a:r>
            <a:r>
              <a:rPr kumimoji="1" lang="ja-JP" altLang="en-US" dirty="0" smtClean="0"/>
              <a:t>した犬猫の一覧表示</a:t>
            </a:r>
            <a:endParaRPr kumimoji="1" lang="en-US" altLang="ja-JP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ブリーダー</a:t>
            </a:r>
            <a:endParaRPr lang="en-US" altLang="ja-JP" b="1" dirty="0" smtClean="0"/>
          </a:p>
          <a:p>
            <a:r>
              <a:rPr kumimoji="1" lang="ja-JP" altLang="en-US" dirty="0" smtClean="0"/>
              <a:t>・里親に出す犬猫情報の登録</a:t>
            </a:r>
            <a:r>
              <a:rPr lang="ja-JP" altLang="en-US" dirty="0"/>
              <a:t>への</a:t>
            </a:r>
            <a:r>
              <a:rPr lang="ja-JP" altLang="en-US" dirty="0" smtClean="0"/>
              <a:t>リンク</a:t>
            </a:r>
            <a:endParaRPr kumimoji="1" lang="en-US" altLang="ja-JP" dirty="0" smtClean="0"/>
          </a:p>
          <a:p>
            <a:r>
              <a:rPr lang="ja-JP" altLang="en-US" dirty="0" smtClean="0"/>
              <a:t>・登録した犬猫の管理画面</a:t>
            </a:r>
            <a:r>
              <a:rPr lang="ja-JP" altLang="en-US" dirty="0"/>
              <a:t>へのリンク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" t="11689" r="43377" b="4657"/>
          <a:stretch/>
        </p:blipFill>
        <p:spPr>
          <a:xfrm>
            <a:off x="125260" y="81233"/>
            <a:ext cx="5221473" cy="62276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テキスト ボックス 7"/>
          <p:cNvSpPr txBox="1"/>
          <p:nvPr/>
        </p:nvSpPr>
        <p:spPr>
          <a:xfrm>
            <a:off x="2031407" y="5148197"/>
            <a:ext cx="351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 smtClean="0"/>
              <a:t>ブリーダー</a:t>
            </a:r>
            <a:r>
              <a:rPr kumimoji="1" lang="ja-JP" altLang="en-US" dirty="0" smtClean="0"/>
              <a:t>マイページ画面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97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01250" y="263047"/>
            <a:ext cx="293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 smtClean="0"/>
              <a:t>会員情報の変更</a:t>
            </a:r>
            <a:endParaRPr kumimoji="1" lang="ja-JP" altLang="en-US" sz="2400" b="1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9" y="839015"/>
            <a:ext cx="4312784" cy="53623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テキスト ボックス 14"/>
          <p:cNvSpPr txBox="1"/>
          <p:nvPr/>
        </p:nvSpPr>
        <p:spPr>
          <a:xfrm>
            <a:off x="5429014" y="839015"/>
            <a:ext cx="561522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登録</a:t>
            </a:r>
            <a:r>
              <a:rPr lang="ja-JP" altLang="en-US" sz="2000" b="1" dirty="0" smtClean="0"/>
              <a:t>情報の変更が可能です。</a:t>
            </a:r>
            <a:endParaRPr lang="en-US" altLang="ja-JP" sz="2000" b="1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マイページから変更ページへ移動できます。</a:t>
            </a:r>
            <a:endParaRPr lang="en-US" altLang="ja-JP" dirty="0" smtClean="0"/>
          </a:p>
          <a:p>
            <a:r>
              <a:rPr lang="ja-JP" altLang="en-US" dirty="0" smtClean="0"/>
              <a:t>変更の流れは、新規会員登録とほぼ同じです。</a:t>
            </a:r>
            <a:endParaRPr lang="en-US" altLang="ja-JP" dirty="0" smtClean="0"/>
          </a:p>
          <a:p>
            <a:r>
              <a:rPr lang="ja-JP" altLang="en-US" dirty="0" smtClean="0"/>
              <a:t>入力⇒確認⇒完了で、レコードを</a:t>
            </a:r>
            <a:r>
              <a:rPr lang="en-US" altLang="ja-JP" dirty="0" smtClean="0"/>
              <a:t>UPDATE</a:t>
            </a:r>
            <a:r>
              <a:rPr lang="ja-JP" altLang="en-US" dirty="0" smtClean="0"/>
              <a:t>します。</a:t>
            </a:r>
            <a:endParaRPr lang="en-US" altLang="ja-JP" dirty="0"/>
          </a:p>
          <a:p>
            <a:endParaRPr lang="en-US" altLang="ja-JP" dirty="0" smtClean="0"/>
          </a:p>
          <a:p>
            <a:r>
              <a:rPr lang="ja-JP" altLang="en-US" dirty="0" smtClean="0"/>
              <a:t>変更画面は、あらかじめ登録内容がフォームに入力されています。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en-US" altLang="ja-JP" dirty="0" smtClean="0"/>
              <a:t>※</a:t>
            </a:r>
            <a:r>
              <a:rPr lang="ja-JP" altLang="en-US" dirty="0" smtClean="0"/>
              <a:t>里親</a:t>
            </a:r>
            <a:r>
              <a:rPr lang="en-US" altLang="ja-JP" dirty="0" smtClean="0"/>
              <a:t>or</a:t>
            </a:r>
            <a:r>
              <a:rPr lang="ja-JP" altLang="en-US" dirty="0" smtClean="0"/>
              <a:t>ブリーダーは、変更不可の仕様です。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3476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01250" y="263047"/>
            <a:ext cx="293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退会ページ</a:t>
            </a:r>
            <a:endParaRPr kumimoji="1" lang="ja-JP" altLang="en-US" sz="24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78054" y="839013"/>
            <a:ext cx="482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退会するボタンでデータ削除となります。</a:t>
            </a:r>
            <a:endParaRPr lang="en-US" altLang="ja-JP" b="1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01250" y="839013"/>
            <a:ext cx="470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退会</a:t>
            </a:r>
            <a:r>
              <a:rPr lang="ja-JP" altLang="en-US" b="1" dirty="0" smtClean="0"/>
              <a:t>はマイページのページ下から可能</a:t>
            </a:r>
            <a:endParaRPr lang="en-US" altLang="ja-JP" b="1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495" y="1311583"/>
            <a:ext cx="5100966" cy="42851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右矢印 6"/>
          <p:cNvSpPr/>
          <p:nvPr/>
        </p:nvSpPr>
        <p:spPr>
          <a:xfrm>
            <a:off x="4972575" y="3045335"/>
            <a:ext cx="742950" cy="51435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28" y="1279008"/>
            <a:ext cx="3829678" cy="4878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正方形/長方形 9"/>
          <p:cNvSpPr/>
          <p:nvPr/>
        </p:nvSpPr>
        <p:spPr>
          <a:xfrm>
            <a:off x="601250" y="5596701"/>
            <a:ext cx="998950" cy="63187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78053" y="5754702"/>
            <a:ext cx="5508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※</a:t>
            </a:r>
            <a:r>
              <a:rPr lang="ja-JP" altLang="en-US" dirty="0" smtClean="0"/>
              <a:t>「</a:t>
            </a:r>
            <a:r>
              <a:rPr lang="en-US" altLang="ja-JP" dirty="0" smtClean="0"/>
              <a:t>user</a:t>
            </a:r>
            <a:r>
              <a:rPr lang="ja-JP" altLang="en-US" dirty="0" smtClean="0"/>
              <a:t>」テーブルから対象者のレコード</a:t>
            </a:r>
            <a:r>
              <a:rPr lang="ja-JP" altLang="en-US" dirty="0" smtClean="0"/>
              <a:t>を</a:t>
            </a:r>
            <a:r>
              <a:rPr lang="en-US" altLang="ja-JP" dirty="0" smtClean="0"/>
              <a:t>DELETE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6112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0" r="14448"/>
          <a:stretch/>
        </p:blipFill>
        <p:spPr>
          <a:xfrm>
            <a:off x="5576045" y="34365"/>
            <a:ext cx="6598024" cy="62872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1362634" y="2282731"/>
            <a:ext cx="4554071" cy="1790513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ja-JP" altLang="en-US" b="1" dirty="0"/>
              <a:t>犬猫</a:t>
            </a:r>
            <a:r>
              <a:rPr lang="ja-JP" altLang="en-US" b="1" dirty="0" smtClean="0"/>
              <a:t>登録</a:t>
            </a:r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ja-JP" altLang="en-US" b="1" dirty="0"/>
              <a:t>犬猫管理画面</a:t>
            </a:r>
            <a:endParaRPr kumimoji="1" lang="ja-JP" altLang="en-US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764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6162805" y="288099"/>
            <a:ext cx="4546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 smtClean="0"/>
              <a:t>犬猫情報の登録・</a:t>
            </a:r>
            <a:r>
              <a:rPr lang="ja-JP" altLang="en-US" sz="2000" b="1" dirty="0" smtClean="0"/>
              <a:t>管理</a:t>
            </a:r>
            <a:endParaRPr kumimoji="1" lang="ja-JP" altLang="en-US" sz="2000" b="1" dirty="0"/>
          </a:p>
        </p:txBody>
      </p:sp>
      <p:sp>
        <p:nvSpPr>
          <p:cNvPr id="4" name="下矢印 3"/>
          <p:cNvSpPr/>
          <p:nvPr/>
        </p:nvSpPr>
        <p:spPr>
          <a:xfrm rot="6328541">
            <a:off x="6166152" y="1858494"/>
            <a:ext cx="569676" cy="7155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871811" y="4484316"/>
            <a:ext cx="463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ブリーダーマイページから</a:t>
            </a:r>
            <a:endParaRPr kumimoji="1" lang="en-US" altLang="ja-JP" dirty="0" smtClean="0"/>
          </a:p>
          <a:p>
            <a:r>
              <a:rPr lang="ja-JP" altLang="en-US" dirty="0" smtClean="0"/>
              <a:t>登録・管理ページに飛ぶことができます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/>
          <a:srcRect l="205" t="11376" r="39076" b="6560"/>
          <a:stretch/>
        </p:blipFill>
        <p:spPr>
          <a:xfrm>
            <a:off x="197017" y="288099"/>
            <a:ext cx="5514508" cy="59623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l="40171" t="31121" r="39073" b="50354"/>
          <a:stretch/>
        </p:blipFill>
        <p:spPr>
          <a:xfrm>
            <a:off x="7077721" y="1241890"/>
            <a:ext cx="3765775" cy="2688745"/>
          </a:xfrm>
          <a:prstGeom prst="rect">
            <a:avLst/>
          </a:prstGeom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5797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7816240" y="586427"/>
            <a:ext cx="3106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 smtClean="0"/>
              <a:t>犬猫登録</a:t>
            </a:r>
            <a:endParaRPr kumimoji="1" lang="ja-JP" altLang="en-US" sz="20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039626" y="1179439"/>
            <a:ext cx="4659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入力フォームから必要事項を入力し、登録を</a:t>
            </a:r>
            <a:r>
              <a:rPr lang="ja-JP" altLang="en-US" dirty="0" smtClean="0"/>
              <a:t>行います。</a:t>
            </a:r>
            <a:endParaRPr lang="en-US" altLang="ja-JP" dirty="0" smtClean="0"/>
          </a:p>
          <a:p>
            <a:r>
              <a:rPr kumimoji="1" lang="ja-JP" altLang="en-US" dirty="0"/>
              <a:t>同時</a:t>
            </a:r>
            <a:r>
              <a:rPr kumimoji="1" lang="ja-JP" altLang="en-US" dirty="0" smtClean="0"/>
              <a:t>にデータベースの犬猫情報を登録しているテーブルにレコードが挿入されます。</a:t>
            </a:r>
            <a:endParaRPr kumimoji="1" lang="ja-JP" altLang="en-US" dirty="0"/>
          </a:p>
        </p:txBody>
      </p:sp>
      <p:sp>
        <p:nvSpPr>
          <p:cNvPr id="8" name="下矢印 7"/>
          <p:cNvSpPr/>
          <p:nvPr/>
        </p:nvSpPr>
        <p:spPr>
          <a:xfrm>
            <a:off x="9068843" y="2849670"/>
            <a:ext cx="626302" cy="613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814160" y="3926908"/>
            <a:ext cx="5248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追加されたレコードをもとに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・里親募集ページに登録した情報が掲載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lang="ja-JP" altLang="en-US" dirty="0" smtClean="0"/>
              <a:t>・犬猫管理画面から登録情報の修正・削除が可能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41" y="282514"/>
            <a:ext cx="6467606" cy="57480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093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50938" y="263047"/>
            <a:ext cx="2617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 smtClean="0"/>
              <a:t>犬猫管理画面</a:t>
            </a:r>
            <a:endParaRPr kumimoji="1" lang="ja-JP" altLang="en-US" sz="20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465512" y="382557"/>
            <a:ext cx="4183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ブリーダーマイページから犬猫管理画面へ進むと、登録されている犬猫が一覧表示されています。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891396" y="4986443"/>
            <a:ext cx="3156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・掲載ページの確認</a:t>
            </a:r>
            <a:endParaRPr kumimoji="1" lang="en-US" altLang="ja-JP" dirty="0" smtClean="0"/>
          </a:p>
          <a:p>
            <a:r>
              <a:rPr lang="ja-JP" altLang="en-US" dirty="0" smtClean="0"/>
              <a:t>・登録</a:t>
            </a:r>
            <a:r>
              <a:rPr lang="ja-JP" altLang="en-US" dirty="0"/>
              <a:t>情報</a:t>
            </a:r>
            <a:r>
              <a:rPr lang="ja-JP" altLang="en-US" dirty="0" smtClean="0"/>
              <a:t>の修正</a:t>
            </a:r>
            <a:endParaRPr lang="en-US" altLang="ja-JP" dirty="0" smtClean="0"/>
          </a:p>
          <a:p>
            <a:r>
              <a:rPr kumimoji="1" lang="ja-JP" altLang="en-US" dirty="0" smtClean="0"/>
              <a:t>・登録情報の削除</a:t>
            </a:r>
            <a:endParaRPr kumimoji="1" lang="en-US" altLang="ja-JP" dirty="0" smtClean="0"/>
          </a:p>
          <a:p>
            <a:r>
              <a:rPr lang="ja-JP" altLang="en-US" dirty="0" smtClean="0"/>
              <a:t>　が可能です。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/>
          <a:srcRect t="10220" r="1780" b="5918"/>
          <a:stretch/>
        </p:blipFill>
        <p:spPr>
          <a:xfrm>
            <a:off x="110816" y="788417"/>
            <a:ext cx="7024608" cy="47981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l="1028" t="33594" r="74521" b="33401"/>
          <a:stretch/>
        </p:blipFill>
        <p:spPr>
          <a:xfrm>
            <a:off x="7891396" y="1305887"/>
            <a:ext cx="3331923" cy="3597916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599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25"/>
          <a:stretch/>
        </p:blipFill>
        <p:spPr>
          <a:xfrm>
            <a:off x="4632888" y="0"/>
            <a:ext cx="7546586" cy="633817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1362634" y="2282731"/>
            <a:ext cx="4554071" cy="1790513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ja-JP" altLang="en-US" b="1" dirty="0"/>
              <a:t>里親</a:t>
            </a:r>
            <a:r>
              <a:rPr lang="ja-JP" altLang="en-US" b="1" dirty="0" smtClean="0"/>
              <a:t>募集</a:t>
            </a:r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ja-JP" altLang="en-US" b="1" dirty="0" smtClean="0"/>
              <a:t>いい</a:t>
            </a:r>
            <a:r>
              <a:rPr lang="ja-JP" altLang="en-US" b="1" dirty="0" err="1"/>
              <a:t>ね</a:t>
            </a:r>
            <a:r>
              <a:rPr lang="ja-JP" altLang="en-US" b="1" dirty="0"/>
              <a:t>機能</a:t>
            </a:r>
            <a:endParaRPr kumimoji="1" lang="ja-JP" altLang="en-US" b="1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573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77210" y="50466"/>
            <a:ext cx="1158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使用</a:t>
            </a:r>
            <a:r>
              <a:rPr lang="ja-JP" altLang="en-US" sz="2000" b="1" dirty="0" smtClean="0"/>
              <a:t>するテーブル</a:t>
            </a:r>
            <a:endParaRPr lang="en-US" altLang="ja-JP" sz="2000" b="1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77210" y="443125"/>
            <a:ext cx="11449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・</a:t>
            </a:r>
            <a:r>
              <a:rPr lang="en-US" altLang="ja-JP" sz="2000" dirty="0"/>
              <a:t>animal</a:t>
            </a:r>
            <a:r>
              <a:rPr kumimoji="1" lang="ja-JP" altLang="en-US" sz="2000" dirty="0" smtClean="0"/>
              <a:t>（犬猫情報の保管場所）</a:t>
            </a:r>
            <a:endParaRPr kumimoji="1" lang="ja-JP" altLang="en-US" sz="20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t="2068" r="-249" b="545"/>
          <a:stretch/>
        </p:blipFill>
        <p:spPr>
          <a:xfrm>
            <a:off x="312420" y="843235"/>
            <a:ext cx="11547190" cy="530356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747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559147"/>
              </p:ext>
            </p:extLst>
          </p:nvPr>
        </p:nvGraphicFramePr>
        <p:xfrm>
          <a:off x="510359" y="739039"/>
          <a:ext cx="11227986" cy="5090160"/>
        </p:xfrm>
        <a:graphic>
          <a:graphicData uri="http://schemas.openxmlformats.org/drawingml/2006/table">
            <a:tbl>
              <a:tblPr/>
              <a:tblGrid>
                <a:gridCol w="5613993">
                  <a:extLst>
                    <a:ext uri="{9D8B030D-6E8A-4147-A177-3AD203B41FA5}">
                      <a16:colId xmlns:a16="http://schemas.microsoft.com/office/drawing/2014/main" val="2308283152"/>
                    </a:ext>
                  </a:extLst>
                </a:gridCol>
                <a:gridCol w="5613993">
                  <a:extLst>
                    <a:ext uri="{9D8B030D-6E8A-4147-A177-3AD203B41FA5}">
                      <a16:colId xmlns:a16="http://schemas.microsoft.com/office/drawing/2014/main" val="764685074"/>
                    </a:ext>
                  </a:extLst>
                </a:gridCol>
              </a:tblGrid>
              <a:tr h="373646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b="1" dirty="0">
                          <a:effectLst/>
                        </a:rPr>
                        <a:t>カラム名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b="1" dirty="0">
                          <a:effectLst/>
                        </a:rPr>
                        <a:t>役割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036366"/>
                  </a:ext>
                </a:extLst>
              </a:tr>
              <a:tr h="3736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animal_id</a:t>
                      </a:r>
                      <a:endParaRPr lang="en-US" sz="18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掲載</a:t>
                      </a:r>
                      <a:r>
                        <a:rPr lang="en-US" sz="1800" kern="100" dirty="0" smtClean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637458"/>
                  </a:ext>
                </a:extLst>
              </a:tr>
              <a:tr h="37364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smtClean="0"/>
                        <a:t>title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タイトル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23359"/>
                  </a:ext>
                </a:extLst>
              </a:tr>
              <a:tr h="37364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smtClean="0"/>
                        <a:t>image_1,2,3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画像</a:t>
                      </a:r>
                      <a:r>
                        <a:rPr lang="en-US" sz="1800" kern="100" dirty="0" smtClean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1,2,3</a:t>
                      </a:r>
                      <a:endParaRPr lang="ja-JP" sz="1800" kern="100" dirty="0">
                        <a:effectLst/>
                        <a:latin typeface="Century" panose="020406040505050203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559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smtClean="0"/>
                        <a:t>kind</a:t>
                      </a:r>
                      <a:endParaRPr lang="ja-JP" altLang="en-US" sz="1800" dirty="0"/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犬</a:t>
                      </a:r>
                      <a:r>
                        <a:rPr lang="en-US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or</a:t>
                      </a:r>
                      <a:r>
                        <a:rPr lang="ja-JP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猫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201868"/>
                  </a:ext>
                </a:extLst>
              </a:tr>
              <a:tr h="37364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smtClean="0"/>
                        <a:t>gender</a:t>
                      </a:r>
                      <a:endParaRPr lang="ja-JP" altLang="en-US" sz="1800" dirty="0"/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性別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565788"/>
                  </a:ext>
                </a:extLst>
              </a:tr>
              <a:tr h="37364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smtClean="0">
                          <a:effectLst/>
                        </a:rPr>
                        <a:t>age</a:t>
                      </a:r>
                      <a:endParaRPr lang="en-US" sz="18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年齢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709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smtClean="0">
                          <a:effectLst/>
                        </a:rPr>
                        <a:t>area_1,2,3</a:t>
                      </a:r>
                      <a:endParaRPr lang="en-US" sz="18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募集対象</a:t>
                      </a:r>
                      <a:r>
                        <a:rPr lang="ja-JP" sz="1800" kern="100" dirty="0" smtClean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地域</a:t>
                      </a:r>
                      <a:r>
                        <a:rPr lang="en-US" altLang="ja-JP" sz="1800" kern="100" dirty="0" smtClean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1,2,3</a:t>
                      </a:r>
                      <a:endParaRPr lang="ja-JP" sz="1800" kern="100" dirty="0">
                        <a:effectLst/>
                        <a:latin typeface="Century" panose="020406040505050203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551959"/>
                  </a:ext>
                </a:extLst>
              </a:tr>
              <a:tr h="37364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err="1" smtClean="0">
                          <a:effectLst/>
                        </a:rPr>
                        <a:t>animal_area</a:t>
                      </a:r>
                      <a:endParaRPr lang="en-US" sz="18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動物のいる地域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15690"/>
                  </a:ext>
                </a:extLst>
              </a:tr>
              <a:tr h="37364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err="1" smtClean="0">
                          <a:effectLst/>
                        </a:rPr>
                        <a:t>animal_character</a:t>
                      </a:r>
                      <a:endParaRPr lang="en-US" sz="18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特徴（性格）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789344"/>
                  </a:ext>
                </a:extLst>
              </a:tr>
              <a:tr h="37364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smtClean="0">
                          <a:effectLst/>
                        </a:rPr>
                        <a:t>other</a:t>
                      </a:r>
                      <a:endParaRPr lang="en-US" sz="18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特記事項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061794"/>
                  </a:ext>
                </a:extLst>
              </a:tr>
              <a:tr h="37364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err="1" smtClean="0">
                          <a:effectLst/>
                        </a:rPr>
                        <a:t>user_id</a:t>
                      </a:r>
                      <a:endParaRPr lang="en-US" sz="18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登録したブリーダーの</a:t>
                      </a:r>
                      <a:r>
                        <a:rPr lang="en-US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ID</a:t>
                      </a:r>
                      <a:endParaRPr lang="ja-JP" sz="1800" kern="100" dirty="0">
                        <a:effectLst/>
                        <a:latin typeface="Century" panose="020406040505050203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421963"/>
                  </a:ext>
                </a:extLst>
              </a:tr>
            </a:tbl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277210" y="230183"/>
            <a:ext cx="11449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・</a:t>
            </a:r>
            <a:r>
              <a:rPr lang="en-US" altLang="ja-JP" sz="2000" dirty="0"/>
              <a:t>animal</a:t>
            </a:r>
            <a:r>
              <a:rPr kumimoji="1" lang="ja-JP" altLang="en-US" sz="2000" dirty="0" smtClean="0"/>
              <a:t>（犬猫情報の保管場所）</a:t>
            </a:r>
            <a:endParaRPr kumimoji="1" lang="ja-JP" altLang="en-US" sz="2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098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1" t="17433" r="24102" b="17815"/>
          <a:stretch/>
        </p:blipFill>
        <p:spPr>
          <a:xfrm>
            <a:off x="7216570" y="3969333"/>
            <a:ext cx="2551468" cy="238336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3" t="8854" r="26214" b="11853"/>
          <a:stretch/>
        </p:blipFill>
        <p:spPr>
          <a:xfrm flipH="1">
            <a:off x="9715500" y="3960239"/>
            <a:ext cx="2476500" cy="239246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制作の経緯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97280" y="2179470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・</a:t>
            </a:r>
            <a:r>
              <a:rPr lang="en-US" altLang="ja-JP" dirty="0" smtClean="0"/>
              <a:t>PHP</a:t>
            </a:r>
            <a:r>
              <a:rPr lang="ja-JP" altLang="en-US" dirty="0" smtClean="0"/>
              <a:t>を使用したアプリ設計に挑戦したかったから。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・データベースを実践で使用したかったから。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・設けてあると便利だと思う機能を盛り込んだ里親募集アプリの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制作をしたかったから。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399" t="-12318" r="2907" b="12026"/>
          <a:stretch/>
        </p:blipFill>
        <p:spPr>
          <a:xfrm rot="120000">
            <a:off x="4506787" y="3583167"/>
            <a:ext cx="3254220" cy="276513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878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89"/>
          <a:stretch/>
        </p:blipFill>
        <p:spPr>
          <a:xfrm>
            <a:off x="228601" y="649610"/>
            <a:ext cx="5798613" cy="38379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テキスト ボックス 3"/>
          <p:cNvSpPr txBox="1"/>
          <p:nvPr/>
        </p:nvSpPr>
        <p:spPr>
          <a:xfrm>
            <a:off x="228601" y="177083"/>
            <a:ext cx="11772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里親</a:t>
            </a:r>
            <a:r>
              <a:rPr lang="ja-JP" altLang="en-US" sz="2000" b="1" dirty="0" smtClean="0"/>
              <a:t>募集</a:t>
            </a:r>
            <a:r>
              <a:rPr lang="ja-JP" altLang="en-US" sz="2000" b="1" dirty="0"/>
              <a:t>ペ</a:t>
            </a:r>
            <a:r>
              <a:rPr lang="ja-JP" altLang="en-US" sz="2000" b="1" dirty="0" smtClean="0"/>
              <a:t>ージ</a:t>
            </a:r>
            <a:endParaRPr lang="en-US" altLang="ja-JP" sz="2000" b="1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96000" y="677745"/>
            <a:ext cx="56420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・里親募集ページでは、登録されている犬猫の</a:t>
            </a:r>
            <a:endParaRPr kumimoji="1" lang="en-US" altLang="ja-JP" sz="2000" dirty="0" smtClean="0"/>
          </a:p>
          <a:p>
            <a:r>
              <a:rPr lang="ja-JP" altLang="en-US" sz="2000" dirty="0"/>
              <a:t>　</a:t>
            </a:r>
            <a:r>
              <a:rPr kumimoji="1" lang="ja-JP" altLang="en-US" sz="2000" dirty="0" smtClean="0"/>
              <a:t>中から動物の種類、募集対象地域、動物の</a:t>
            </a:r>
            <a:r>
              <a:rPr kumimoji="1" lang="ja-JP" altLang="en-US" sz="2000" dirty="0" err="1" smtClean="0"/>
              <a:t>い</a:t>
            </a:r>
            <a:endParaRPr lang="en-US" altLang="ja-JP" sz="2000" dirty="0"/>
          </a:p>
          <a:p>
            <a:r>
              <a:rPr lang="ja-JP" altLang="en-US" sz="2000" dirty="0"/>
              <a:t>　</a:t>
            </a:r>
            <a:r>
              <a:rPr kumimoji="1" lang="ja-JP" altLang="en-US" sz="2000" dirty="0" err="1" smtClean="0"/>
              <a:t>る</a:t>
            </a:r>
            <a:r>
              <a:rPr kumimoji="1" lang="ja-JP" altLang="en-US" sz="2000" dirty="0" smtClean="0"/>
              <a:t>地域</a:t>
            </a:r>
            <a:r>
              <a:rPr lang="ja-JP" altLang="en-US" sz="2000" dirty="0" smtClean="0"/>
              <a:t>、キーワードを指定して</a:t>
            </a:r>
            <a:r>
              <a:rPr lang="en-US" altLang="ja-JP" sz="2000" dirty="0" smtClean="0"/>
              <a:t>animal</a:t>
            </a:r>
            <a:r>
              <a:rPr lang="ja-JP" altLang="en-US" sz="2000" dirty="0" smtClean="0"/>
              <a:t>テーブ</a:t>
            </a:r>
            <a:endParaRPr lang="en-US" altLang="ja-JP" sz="2000" dirty="0" smtClean="0"/>
          </a:p>
          <a:p>
            <a:r>
              <a:rPr lang="ja-JP" altLang="en-US" sz="2000" dirty="0" smtClean="0"/>
              <a:t>　ルから条件に合致したデータを取り出して表</a:t>
            </a:r>
            <a:endParaRPr lang="en-US" altLang="ja-JP" sz="2000" dirty="0" smtClean="0"/>
          </a:p>
          <a:p>
            <a:r>
              <a:rPr lang="ja-JP" altLang="en-US" sz="2000" dirty="0" smtClean="0"/>
              <a:t>　示しています。</a:t>
            </a:r>
            <a:endParaRPr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15050" y="2437649"/>
            <a:ext cx="5642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・里親申し込みをしたい動物を選択して、アン</a:t>
            </a:r>
            <a:endParaRPr lang="en-US" altLang="ja-JP" sz="2000" dirty="0" smtClean="0"/>
          </a:p>
          <a:p>
            <a:r>
              <a:rPr lang="ja-JP" altLang="en-US" sz="2000" dirty="0" smtClean="0"/>
              <a:t>　ケートや同意事項を入力して里親申し込みを</a:t>
            </a:r>
            <a:endParaRPr lang="en-US" altLang="ja-JP" sz="2000" dirty="0" smtClean="0"/>
          </a:p>
          <a:p>
            <a:r>
              <a:rPr lang="ja-JP" altLang="en-US" sz="2000" dirty="0" smtClean="0"/>
              <a:t>　完了させてください。</a:t>
            </a:r>
            <a:endParaRPr lang="en-US" altLang="ja-JP" sz="20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59" b="14826"/>
          <a:stretch/>
        </p:blipFill>
        <p:spPr>
          <a:xfrm>
            <a:off x="228601" y="5050185"/>
            <a:ext cx="5798613" cy="1181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115049" y="3582000"/>
            <a:ext cx="5642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・申し込みが完了すると、里親申し込みをした　</a:t>
            </a:r>
            <a:endParaRPr lang="en-US" altLang="ja-JP" sz="2000" dirty="0" smtClean="0"/>
          </a:p>
          <a:p>
            <a:r>
              <a:rPr lang="ja-JP" altLang="en-US" sz="2000" dirty="0"/>
              <a:t>　</a:t>
            </a:r>
            <a:r>
              <a:rPr lang="ja-JP" altLang="en-US" sz="2000" dirty="0" smtClean="0"/>
              <a:t>動物を掲載しているブリーダーとメッセージ</a:t>
            </a:r>
            <a:endParaRPr lang="en-US" altLang="ja-JP" sz="2000" dirty="0" smtClean="0"/>
          </a:p>
          <a:p>
            <a:r>
              <a:rPr lang="ja-JP" altLang="en-US" sz="2000" dirty="0" smtClean="0"/>
              <a:t>　のやり取りができるようになります。</a:t>
            </a:r>
            <a:endParaRPr lang="en-US" altLang="ja-JP" sz="20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40764" y="4596967"/>
            <a:ext cx="11772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里親申込完了ページ</a:t>
            </a:r>
            <a:endParaRPr lang="en-US" altLang="ja-JP" sz="2000" b="1" dirty="0" smtClean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24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00833" y="150313"/>
            <a:ext cx="2192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dirty="0"/>
              <a:t>いい</a:t>
            </a:r>
            <a:r>
              <a:rPr lang="ja-JP" altLang="en-US" sz="2000" b="1" dirty="0" err="1" smtClean="0"/>
              <a:t>ね</a:t>
            </a:r>
            <a:r>
              <a:rPr lang="ja-JP" altLang="en-US" sz="2000" b="1" dirty="0" smtClean="0"/>
              <a:t>機能</a:t>
            </a:r>
            <a:endParaRPr kumimoji="1" lang="ja-JP" altLang="en-US" sz="2000" b="1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" t="11689" r="40018" b="15971"/>
          <a:stretch/>
        </p:blipFill>
        <p:spPr>
          <a:xfrm>
            <a:off x="118995" y="550423"/>
            <a:ext cx="5921910" cy="576269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638794" y="676405"/>
            <a:ext cx="5035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里親募集ページから犬猫を選択すると、詳細ページに遷移します。</a:t>
            </a:r>
            <a:endParaRPr kumimoji="1" lang="en-US" altLang="ja-JP" dirty="0" smtClean="0"/>
          </a:p>
          <a:p>
            <a:r>
              <a:rPr lang="ja-JP" altLang="en-US" dirty="0"/>
              <a:t>右上</a:t>
            </a:r>
            <a:r>
              <a:rPr lang="ja-JP" altLang="en-US" dirty="0" smtClean="0"/>
              <a:t>のいい</a:t>
            </a:r>
            <a:r>
              <a:rPr lang="ja-JP" altLang="en-US" dirty="0" smtClean="0"/>
              <a:t>ね</a:t>
            </a:r>
            <a:r>
              <a:rPr lang="ja-JP" altLang="en-US" dirty="0" smtClean="0"/>
              <a:t>ボタンからお気に入りの犬猫をいいね登録することができます。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96" t="36164" r="19413" b="57808"/>
          <a:stretch/>
        </p:blipFill>
        <p:spPr>
          <a:xfrm>
            <a:off x="6438601" y="4964314"/>
            <a:ext cx="5085116" cy="73313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438601" y="2730013"/>
            <a:ext cx="48095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いい</a:t>
            </a:r>
            <a:r>
              <a:rPr lang="ja-JP" altLang="en-US" dirty="0" smtClean="0"/>
              <a:t>ねを</a:t>
            </a:r>
            <a:r>
              <a:rPr lang="ja-JP" altLang="en-US" dirty="0" smtClean="0"/>
              <a:t>押すと、</a:t>
            </a:r>
            <a:r>
              <a:rPr lang="en-US" altLang="ja-JP" dirty="0" smtClean="0"/>
              <a:t>DB</a:t>
            </a:r>
            <a:r>
              <a:rPr lang="ja-JP" altLang="en-US" dirty="0" smtClean="0"/>
              <a:t>のいい</a:t>
            </a:r>
            <a:r>
              <a:rPr lang="ja-JP" altLang="en-US" dirty="0" smtClean="0"/>
              <a:t>ね</a:t>
            </a:r>
            <a:r>
              <a:rPr lang="ja-JP" altLang="en-US" dirty="0" smtClean="0"/>
              <a:t>管理テーブルにレコードが追加されます。</a:t>
            </a:r>
            <a:endParaRPr lang="en-US" altLang="ja-JP" dirty="0" smtClean="0"/>
          </a:p>
          <a:p>
            <a:r>
              <a:rPr kumimoji="1" lang="ja-JP" altLang="en-US" dirty="0" smtClean="0"/>
              <a:t>再度押した際に</a:t>
            </a:r>
            <a:r>
              <a:rPr lang="ja-JP" altLang="en-US" dirty="0" smtClean="0"/>
              <a:t>同じ掲載</a:t>
            </a:r>
            <a:r>
              <a:rPr lang="en-US" altLang="ja-JP" dirty="0" smtClean="0"/>
              <a:t>ID</a:t>
            </a:r>
            <a:r>
              <a:rPr lang="ja-JP" altLang="en-US" dirty="0" smtClean="0"/>
              <a:t>とユーザー</a:t>
            </a:r>
            <a:r>
              <a:rPr lang="en-US" altLang="ja-JP" dirty="0" smtClean="0"/>
              <a:t>ID</a:t>
            </a:r>
          </a:p>
          <a:p>
            <a:r>
              <a:rPr kumimoji="1" lang="ja-JP" altLang="en-US" dirty="0" smtClean="0"/>
              <a:t>の組み合わせのレコードが存在すれば削除、なければ追加されるようになっています。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016653" y="2203210"/>
            <a:ext cx="192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データベース</a:t>
            </a:r>
            <a:endParaRPr kumimoji="1" lang="ja-JP" altLang="en-US" b="1" dirty="0"/>
          </a:p>
        </p:txBody>
      </p:sp>
      <p:sp>
        <p:nvSpPr>
          <p:cNvPr id="10" name="下矢印 9"/>
          <p:cNvSpPr/>
          <p:nvPr/>
        </p:nvSpPr>
        <p:spPr>
          <a:xfrm rot="5176225">
            <a:off x="6209389" y="1175400"/>
            <a:ext cx="260921" cy="494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893834"/>
              </p:ext>
            </p:extLst>
          </p:nvPr>
        </p:nvGraphicFramePr>
        <p:xfrm>
          <a:off x="6363331" y="4385723"/>
          <a:ext cx="5235655" cy="541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166">
                  <a:extLst>
                    <a:ext uri="{9D8B030D-6E8A-4147-A177-3AD203B41FA5}">
                      <a16:colId xmlns:a16="http://schemas.microsoft.com/office/drawing/2014/main" val="3089042681"/>
                    </a:ext>
                  </a:extLst>
                </a:gridCol>
                <a:gridCol w="1327759">
                  <a:extLst>
                    <a:ext uri="{9D8B030D-6E8A-4147-A177-3AD203B41FA5}">
                      <a16:colId xmlns:a16="http://schemas.microsoft.com/office/drawing/2014/main" val="429119607"/>
                    </a:ext>
                  </a:extLst>
                </a:gridCol>
                <a:gridCol w="2517730">
                  <a:extLst>
                    <a:ext uri="{9D8B030D-6E8A-4147-A177-3AD203B41FA5}">
                      <a16:colId xmlns:a16="http://schemas.microsoft.com/office/drawing/2014/main" val="3770875004"/>
                    </a:ext>
                  </a:extLst>
                </a:gridCol>
              </a:tblGrid>
              <a:tr h="54197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 smtClean="0">
                          <a:solidFill>
                            <a:sysClr val="windowText" lastClr="000000"/>
                          </a:solidFill>
                        </a:rPr>
                        <a:t>犬猫の掲載</a:t>
                      </a:r>
                      <a:r>
                        <a:rPr kumimoji="1" lang="en-US" altLang="ja-JP" sz="1400" dirty="0" smtClean="0">
                          <a:solidFill>
                            <a:sysClr val="windowText" lastClr="000000"/>
                          </a:solidFill>
                        </a:rPr>
                        <a:t>ID</a:t>
                      </a:r>
                      <a:endParaRPr kumimoji="1" lang="ja-JP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>
                          <a:solidFill>
                            <a:sysClr val="windowText" lastClr="000000"/>
                          </a:solidFill>
                        </a:rPr>
                        <a:t>いい</a:t>
                      </a:r>
                      <a:r>
                        <a:rPr kumimoji="1" lang="ja-JP" altLang="en-US" sz="1400" dirty="0" err="1" smtClean="0">
                          <a:solidFill>
                            <a:sysClr val="windowText" lastClr="000000"/>
                          </a:solidFill>
                        </a:rPr>
                        <a:t>ねを</a:t>
                      </a:r>
                      <a:r>
                        <a:rPr kumimoji="1" lang="ja-JP" altLang="en-US" sz="1400" dirty="0" smtClean="0">
                          <a:solidFill>
                            <a:sysClr val="windowText" lastClr="000000"/>
                          </a:solidFill>
                        </a:rPr>
                        <a:t>押したユーザー</a:t>
                      </a:r>
                      <a:r>
                        <a:rPr kumimoji="1" lang="en-US" altLang="ja-JP" sz="1400" dirty="0" smtClean="0">
                          <a:solidFill>
                            <a:sysClr val="windowText" lastClr="000000"/>
                          </a:solidFill>
                        </a:rPr>
                        <a:t>ID</a:t>
                      </a:r>
                      <a:endParaRPr kumimoji="1" lang="ja-JP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 smtClean="0">
                          <a:solidFill>
                            <a:sysClr val="windowText" lastClr="000000"/>
                          </a:solidFill>
                        </a:rPr>
                        <a:t>いい</a:t>
                      </a:r>
                      <a:r>
                        <a:rPr kumimoji="1" lang="ja-JP" altLang="en-US" sz="1400" dirty="0" err="1" smtClean="0">
                          <a:solidFill>
                            <a:sysClr val="windowText" lastClr="000000"/>
                          </a:solidFill>
                        </a:rPr>
                        <a:t>ねを</a:t>
                      </a:r>
                      <a:r>
                        <a:rPr kumimoji="1" lang="ja-JP" altLang="en-US" sz="1400" dirty="0" smtClean="0">
                          <a:solidFill>
                            <a:sysClr val="windowText" lastClr="000000"/>
                          </a:solidFill>
                        </a:rPr>
                        <a:t>押した日時</a:t>
                      </a:r>
                      <a:endParaRPr kumimoji="1" lang="ja-JP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107607"/>
                  </a:ext>
                </a:extLst>
              </a:tr>
            </a:tbl>
          </a:graphicData>
        </a:graphic>
      </p:graphicFrame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2004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t="27031" r="54159" b="22740"/>
          <a:stretch/>
        </p:blipFill>
        <p:spPr>
          <a:xfrm>
            <a:off x="501043" y="1027133"/>
            <a:ext cx="5436294" cy="47849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テキスト ボックス 2"/>
          <p:cNvSpPr txBox="1"/>
          <p:nvPr/>
        </p:nvSpPr>
        <p:spPr>
          <a:xfrm>
            <a:off x="6713951" y="2855934"/>
            <a:ext cx="4835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いい</a:t>
            </a:r>
            <a:r>
              <a:rPr kumimoji="1" lang="ja-JP" altLang="en-US" dirty="0" err="1" smtClean="0"/>
              <a:t>ね</a:t>
            </a:r>
            <a:r>
              <a:rPr kumimoji="1" lang="ja-JP" altLang="en-US" dirty="0" smtClean="0"/>
              <a:t>した犬猫は自身のマイページ下部のいいね一覧から確認することができます。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7343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0" r="14448"/>
          <a:stretch/>
        </p:blipFill>
        <p:spPr>
          <a:xfrm>
            <a:off x="5576045" y="34365"/>
            <a:ext cx="6598024" cy="62872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0" y="2922494"/>
            <a:ext cx="7135906" cy="965760"/>
          </a:xfrm>
        </p:spPr>
        <p:txBody>
          <a:bodyPr/>
          <a:lstStyle/>
          <a:p>
            <a:pPr algn="ctr"/>
            <a:r>
              <a:rPr kumimoji="1" lang="ja-JP" altLang="en-US" b="1" dirty="0" smtClean="0"/>
              <a:t>メッセージ機能</a:t>
            </a:r>
            <a:endParaRPr kumimoji="1" lang="ja-JP" altLang="en-US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41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7565" y="50466"/>
            <a:ext cx="1158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使用</a:t>
            </a:r>
            <a:r>
              <a:rPr lang="ja-JP" altLang="en-US" sz="2000" b="1" dirty="0" smtClean="0"/>
              <a:t>するテーブル</a:t>
            </a:r>
            <a:endParaRPr lang="en-US" altLang="ja-JP" sz="2000" b="1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87565" y="443125"/>
            <a:ext cx="1144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・</a:t>
            </a:r>
            <a:r>
              <a:rPr kumimoji="1" lang="en-US" altLang="ja-JP" sz="2000" dirty="0" smtClean="0"/>
              <a:t>message</a:t>
            </a:r>
          </a:p>
          <a:p>
            <a:r>
              <a:rPr kumimoji="1" lang="ja-JP" altLang="en-US" sz="2000" dirty="0" smtClean="0"/>
              <a:t>（ユーザー間のメッセージ保管場所）</a:t>
            </a:r>
            <a:endParaRPr kumimoji="1" lang="ja-JP" altLang="en-US" sz="2000" dirty="0"/>
          </a:p>
        </p:txBody>
      </p:sp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49109"/>
              </p:ext>
            </p:extLst>
          </p:nvPr>
        </p:nvGraphicFramePr>
        <p:xfrm>
          <a:off x="6293229" y="3372988"/>
          <a:ext cx="5476736" cy="2865120"/>
        </p:xfrm>
        <a:graphic>
          <a:graphicData uri="http://schemas.openxmlformats.org/drawingml/2006/table">
            <a:tbl>
              <a:tblPr/>
              <a:tblGrid>
                <a:gridCol w="2738368">
                  <a:extLst>
                    <a:ext uri="{9D8B030D-6E8A-4147-A177-3AD203B41FA5}">
                      <a16:colId xmlns:a16="http://schemas.microsoft.com/office/drawing/2014/main" val="2308283152"/>
                    </a:ext>
                  </a:extLst>
                </a:gridCol>
                <a:gridCol w="2738368">
                  <a:extLst>
                    <a:ext uri="{9D8B030D-6E8A-4147-A177-3AD203B41FA5}">
                      <a16:colId xmlns:a16="http://schemas.microsoft.com/office/drawing/2014/main" val="764685074"/>
                    </a:ext>
                  </a:extLst>
                </a:gridCol>
              </a:tblGrid>
              <a:tr h="349271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b="1" dirty="0">
                          <a:effectLst/>
                        </a:rPr>
                        <a:t>カラム名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b="1" dirty="0">
                          <a:effectLst/>
                        </a:rPr>
                        <a:t>役割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036366"/>
                  </a:ext>
                </a:extLst>
              </a:tr>
              <a:tr h="3492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id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dirty="0">
                          <a:effectLst/>
                        </a:rPr>
                        <a:t>メッセージ</a:t>
                      </a:r>
                      <a:r>
                        <a:rPr lang="en-US" sz="1600" dirty="0">
                          <a:effectLst/>
                        </a:rPr>
                        <a:t>ID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637458"/>
                  </a:ext>
                </a:extLst>
              </a:tr>
              <a:tr h="3492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text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dirty="0">
                          <a:effectLst/>
                        </a:rPr>
                        <a:t>メッセージ内容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23359"/>
                  </a:ext>
                </a:extLst>
              </a:tr>
              <a:tr h="3492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</a:rPr>
                        <a:t>user_id</a:t>
                      </a:r>
                      <a:endParaRPr lang="en-US" sz="16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dirty="0">
                          <a:effectLst/>
                        </a:rPr>
                        <a:t>メッセージをしたユーザー</a:t>
                      </a:r>
                      <a:r>
                        <a:rPr lang="en-US" altLang="ja-JP" sz="1600" dirty="0">
                          <a:effectLst/>
                        </a:rPr>
                        <a:t>ID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559270"/>
                  </a:ext>
                </a:extLst>
              </a:tr>
              <a:tr h="3492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</a:rPr>
                        <a:t>destination_user_id</a:t>
                      </a:r>
                      <a:endParaRPr lang="en-US" sz="16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>
                          <a:effectLst/>
                        </a:rPr>
                        <a:t>メッセージ送信先のユーザー</a:t>
                      </a:r>
                      <a:r>
                        <a:rPr lang="en-US" altLang="ja-JP" sz="1600">
                          <a:effectLst/>
                        </a:rPr>
                        <a:t>ID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201868"/>
                  </a:ext>
                </a:extLst>
              </a:tr>
              <a:tr h="3492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</a:rPr>
                        <a:t>created_id</a:t>
                      </a:r>
                      <a:endParaRPr lang="en-US" sz="16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dirty="0">
                          <a:effectLst/>
                        </a:rPr>
                        <a:t>メッセージをした時刻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565788"/>
                  </a:ext>
                </a:extLst>
              </a:tr>
            </a:tbl>
          </a:graphicData>
        </a:graphic>
      </p:graphicFrame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2"/>
          <a:stretch/>
        </p:blipFill>
        <p:spPr>
          <a:xfrm>
            <a:off x="187565" y="1205800"/>
            <a:ext cx="5818792" cy="3402059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99"/>
          <a:stretch/>
        </p:blipFill>
        <p:spPr>
          <a:xfrm>
            <a:off x="6293229" y="1143798"/>
            <a:ext cx="3383320" cy="2040453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6096002" y="390340"/>
            <a:ext cx="6311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・</a:t>
            </a:r>
            <a:r>
              <a:rPr lang="en-US" altLang="ja-JP" sz="2000" dirty="0" err="1" smtClean="0"/>
              <a:t>message_relation</a:t>
            </a:r>
            <a:endParaRPr lang="en-US" altLang="ja-JP" sz="2000" dirty="0" smtClean="0"/>
          </a:p>
          <a:p>
            <a:r>
              <a:rPr lang="ja-JP" altLang="en-US" sz="2000" dirty="0" smtClean="0"/>
              <a:t>（メッセージやり取りがあったユーザーの格納場所）</a:t>
            </a:r>
            <a:endParaRPr kumimoji="1" lang="ja-JP" altLang="en-US" sz="2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514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28601" y="430307"/>
            <a:ext cx="11772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トークルーム一覧</a:t>
            </a:r>
            <a:endParaRPr lang="en-US" altLang="ja-JP" sz="2000" b="1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96000" y="959105"/>
            <a:ext cx="56420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・里親申し込みが完了した時に</a:t>
            </a:r>
            <a:r>
              <a:rPr kumimoji="1" lang="en-US" altLang="ja-JP" sz="2000" dirty="0" err="1" smtClean="0"/>
              <a:t>messege_relation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　</a:t>
            </a:r>
            <a:r>
              <a:rPr kumimoji="1" lang="ja-JP" altLang="en-US" sz="2000" dirty="0" smtClean="0"/>
              <a:t>テーブルにログインユーザーとブリーダーの　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　</a:t>
            </a:r>
            <a:r>
              <a:rPr kumimoji="1" lang="ja-JP" altLang="en-US" sz="2000" dirty="0" smtClean="0"/>
              <a:t>トークルームが無い場合、</a:t>
            </a:r>
            <a:r>
              <a:rPr lang="en-US" altLang="ja-JP" sz="2000" dirty="0"/>
              <a:t> </a:t>
            </a:r>
            <a:r>
              <a:rPr lang="en-US" altLang="ja-JP" sz="2000" dirty="0" err="1" smtClean="0"/>
              <a:t>messege_relation</a:t>
            </a:r>
            <a:endParaRPr lang="en-US" altLang="ja-JP" sz="2000" dirty="0" smtClean="0"/>
          </a:p>
          <a:p>
            <a:r>
              <a:rPr lang="ja-JP" altLang="en-US" sz="2000" dirty="0" smtClean="0"/>
              <a:t>　テーブルに各ユーザーの</a:t>
            </a:r>
            <a:r>
              <a:rPr lang="en-US" altLang="ja-JP" sz="2000" dirty="0" smtClean="0"/>
              <a:t>ID</a:t>
            </a:r>
            <a:r>
              <a:rPr lang="ja-JP" altLang="en-US" sz="2000" dirty="0" smtClean="0"/>
              <a:t>情報を追加します。</a:t>
            </a:r>
            <a:endParaRPr lang="en-US" altLang="ja-JP" sz="20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2"/>
          <a:stretch/>
        </p:blipFill>
        <p:spPr>
          <a:xfrm>
            <a:off x="228601" y="959105"/>
            <a:ext cx="5778062" cy="46806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6095999" y="2381741"/>
            <a:ext cx="56420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・トークルーム一覧を開くと、</a:t>
            </a:r>
            <a:r>
              <a:rPr lang="en-US" altLang="ja-JP" sz="2000" dirty="0" err="1" smtClean="0"/>
              <a:t>messege_relation</a:t>
            </a:r>
            <a:endParaRPr lang="en-US" altLang="ja-JP" sz="2000" dirty="0" smtClean="0"/>
          </a:p>
          <a:p>
            <a:r>
              <a:rPr lang="ja-JP" altLang="en-US" sz="2000" dirty="0" smtClean="0"/>
              <a:t>　テーブルからログインユーザー</a:t>
            </a:r>
            <a:r>
              <a:rPr lang="en-US" altLang="ja-JP" sz="2000" dirty="0" smtClean="0"/>
              <a:t>ID</a:t>
            </a:r>
            <a:r>
              <a:rPr lang="ja-JP" altLang="en-US" sz="2000" dirty="0" smtClean="0"/>
              <a:t>が格納され　</a:t>
            </a:r>
            <a:endParaRPr lang="en-US" altLang="ja-JP" sz="2000" dirty="0" smtClean="0"/>
          </a:p>
          <a:p>
            <a:r>
              <a:rPr lang="ja-JP" altLang="en-US" sz="2000" dirty="0" smtClean="0"/>
              <a:t>　</a:t>
            </a:r>
            <a:r>
              <a:rPr lang="ja-JP" altLang="en-US" sz="2000" dirty="0" err="1" smtClean="0"/>
              <a:t>て</a:t>
            </a:r>
            <a:r>
              <a:rPr lang="ja-JP" altLang="en-US" sz="2000" dirty="0" smtClean="0"/>
              <a:t>いるトークルームを取り出して表示してい</a:t>
            </a:r>
            <a:endParaRPr lang="en-US" altLang="ja-JP" sz="2000" dirty="0" smtClean="0"/>
          </a:p>
          <a:p>
            <a:r>
              <a:rPr lang="ja-JP" altLang="en-US" sz="2000" dirty="0" smtClean="0"/>
              <a:t>　ます。</a:t>
            </a:r>
            <a:endParaRPr lang="en-US" altLang="ja-JP" sz="20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16691" y="3804377"/>
            <a:ext cx="5642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・各トークルームには</a:t>
            </a:r>
            <a:r>
              <a:rPr lang="en-US" altLang="ja-JP" sz="2000" dirty="0" err="1" smtClean="0"/>
              <a:t>messege</a:t>
            </a:r>
            <a:r>
              <a:rPr lang="ja-JP" altLang="en-US" sz="2000" dirty="0" smtClean="0"/>
              <a:t>テーブルから直</a:t>
            </a:r>
            <a:endParaRPr lang="en-US" altLang="ja-JP" sz="2000" dirty="0" smtClean="0"/>
          </a:p>
          <a:p>
            <a:r>
              <a:rPr lang="ja-JP" altLang="en-US" sz="2000" dirty="0" smtClean="0"/>
              <a:t>　近のやり取りを</a:t>
            </a:r>
            <a:r>
              <a:rPr lang="en-US" altLang="ja-JP" sz="2000" dirty="0" smtClean="0"/>
              <a:t>1</a:t>
            </a:r>
            <a:r>
              <a:rPr lang="ja-JP" altLang="en-US" sz="2000" dirty="0" smtClean="0"/>
              <a:t>件表示しています。</a:t>
            </a:r>
            <a:endParaRPr lang="en-US" altLang="ja-JP" sz="2000" dirty="0" smtClean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967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28601" y="430307"/>
            <a:ext cx="11772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メッセージ</a:t>
            </a:r>
            <a:endParaRPr lang="en-US" altLang="ja-JP" sz="2000" b="1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96000" y="959105"/>
            <a:ext cx="5642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・ログインユーザー</a:t>
            </a:r>
            <a:r>
              <a:rPr kumimoji="1" lang="en-US" altLang="ja-JP" sz="2000" dirty="0" smtClean="0"/>
              <a:t>ID</a:t>
            </a:r>
            <a:r>
              <a:rPr kumimoji="1" lang="ja-JP" altLang="en-US" sz="2000" dirty="0" smtClean="0"/>
              <a:t>と選択された</a:t>
            </a:r>
            <a:r>
              <a:rPr lang="ja-JP" altLang="en-US" sz="2000" dirty="0" smtClean="0"/>
              <a:t>トークルー</a:t>
            </a:r>
            <a:endParaRPr lang="en-US" altLang="ja-JP" sz="2000" dirty="0" smtClean="0"/>
          </a:p>
          <a:p>
            <a:r>
              <a:rPr lang="ja-JP" altLang="en-US" sz="2000" dirty="0" smtClean="0"/>
              <a:t>　ムのユーザー</a:t>
            </a:r>
            <a:r>
              <a:rPr lang="en-US" altLang="ja-JP" sz="2000" dirty="0" smtClean="0"/>
              <a:t>ID</a:t>
            </a:r>
            <a:r>
              <a:rPr lang="ja-JP" altLang="en-US" sz="2000" dirty="0" smtClean="0"/>
              <a:t>を使用して、</a:t>
            </a:r>
            <a:r>
              <a:rPr lang="en-US" altLang="ja-JP" sz="2000" dirty="0" err="1" smtClean="0"/>
              <a:t>messege</a:t>
            </a:r>
            <a:r>
              <a:rPr lang="ja-JP" altLang="en-US" sz="2000" dirty="0" smtClean="0"/>
              <a:t>テーブル</a:t>
            </a:r>
            <a:endParaRPr lang="en-US" altLang="ja-JP" sz="2000" dirty="0" smtClean="0"/>
          </a:p>
          <a:p>
            <a:r>
              <a:rPr lang="ja-JP" altLang="en-US" sz="2000" dirty="0" smtClean="0"/>
              <a:t>　からやり取りを取り出しています。</a:t>
            </a:r>
            <a:endParaRPr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095999" y="2103456"/>
            <a:ext cx="5642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・メッセージを送信すると各ユーザー</a:t>
            </a:r>
            <a:r>
              <a:rPr lang="en-US" altLang="ja-JP" sz="2000" dirty="0" smtClean="0"/>
              <a:t>ID</a:t>
            </a:r>
            <a:r>
              <a:rPr lang="ja-JP" altLang="en-US" sz="2000" dirty="0" err="1" smtClean="0"/>
              <a:t>、</a:t>
            </a:r>
            <a:r>
              <a:rPr lang="ja-JP" altLang="en-US" sz="2000" dirty="0" smtClean="0"/>
              <a:t>メッ</a:t>
            </a:r>
            <a:endParaRPr lang="en-US" altLang="ja-JP" sz="2000" dirty="0" smtClean="0"/>
          </a:p>
          <a:p>
            <a:r>
              <a:rPr lang="ja-JP" altLang="en-US" sz="2000" dirty="0" smtClean="0"/>
              <a:t>　セージ内容、送信時刻を</a:t>
            </a:r>
            <a:r>
              <a:rPr lang="en-US" altLang="ja-JP" sz="2000" dirty="0" smtClean="0"/>
              <a:t>message</a:t>
            </a:r>
            <a:r>
              <a:rPr lang="ja-JP" altLang="en-US" sz="2000" dirty="0" smtClean="0"/>
              <a:t>テーブルに</a:t>
            </a:r>
            <a:endParaRPr lang="en-US" altLang="ja-JP" sz="2000" dirty="0" smtClean="0"/>
          </a:p>
          <a:p>
            <a:r>
              <a:rPr lang="ja-JP" altLang="en-US" sz="2000" dirty="0" smtClean="0"/>
              <a:t>　格納します。</a:t>
            </a:r>
            <a:endParaRPr lang="en-US" altLang="ja-JP" sz="2000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962038"/>
            <a:ext cx="5778062" cy="4829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テキスト ボックス 10"/>
          <p:cNvSpPr txBox="1"/>
          <p:nvPr/>
        </p:nvSpPr>
        <p:spPr>
          <a:xfrm>
            <a:off x="6006663" y="3247807"/>
            <a:ext cx="5642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・現在の時刻とメッセージ送信時刻の差分を</a:t>
            </a:r>
            <a:endParaRPr lang="en-US" altLang="ja-JP" sz="2000" dirty="0" smtClean="0"/>
          </a:p>
          <a:p>
            <a:r>
              <a:rPr lang="ja-JP" altLang="en-US" sz="2000" dirty="0" smtClean="0"/>
              <a:t>　メッセージ横に表示しています。</a:t>
            </a:r>
            <a:endParaRPr lang="en-US" altLang="ja-JP" sz="2000" dirty="0" smtClean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716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25"/>
          <a:stretch/>
        </p:blipFill>
        <p:spPr>
          <a:xfrm>
            <a:off x="4632888" y="0"/>
            <a:ext cx="7546586" cy="633817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0" y="2695108"/>
            <a:ext cx="6329082" cy="965760"/>
          </a:xfrm>
        </p:spPr>
        <p:txBody>
          <a:bodyPr/>
          <a:lstStyle/>
          <a:p>
            <a:pPr algn="ctr"/>
            <a:r>
              <a:rPr lang="ja-JP" altLang="en-US" b="1" dirty="0"/>
              <a:t>イベント情報</a:t>
            </a:r>
            <a:endParaRPr kumimoji="1" lang="ja-JP" altLang="en-US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307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28601" y="430307"/>
            <a:ext cx="11772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イベントについて</a:t>
            </a:r>
            <a:endParaRPr lang="en-US" altLang="ja-JP" sz="2000" b="1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959103"/>
            <a:ext cx="8994700" cy="50227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四角形吹き出し 4"/>
          <p:cNvSpPr/>
          <p:nvPr/>
        </p:nvSpPr>
        <p:spPr>
          <a:xfrm>
            <a:off x="7735733" y="1272136"/>
            <a:ext cx="4164167" cy="2951521"/>
          </a:xfrm>
          <a:prstGeom prst="wedgeRectCallout">
            <a:avLst>
              <a:gd name="adj1" fmla="val -62514"/>
              <a:gd name="adj2" fmla="val -20284"/>
            </a:avLst>
          </a:prstGeom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1" lang="en-US" altLang="ja-JP" dirty="0" smtClean="0"/>
          </a:p>
          <a:p>
            <a:r>
              <a:rPr kumimoji="1" lang="ja-JP" altLang="en-US" dirty="0" smtClean="0"/>
              <a:t>譲渡会など犬猫に関するイベントを</a:t>
            </a:r>
            <a:endParaRPr kumimoji="1" lang="en-US" altLang="ja-JP" dirty="0" smtClean="0"/>
          </a:p>
          <a:p>
            <a:r>
              <a:rPr lang="ja-JP" altLang="en-US" dirty="0" smtClean="0"/>
              <a:t>一覧で表示している</a:t>
            </a:r>
            <a:r>
              <a:rPr kumimoji="1" lang="ja-JP" altLang="en-US" dirty="0" smtClean="0"/>
              <a:t>ページです。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lang="ja-JP" altLang="en-US" dirty="0"/>
              <a:t>フォームで条件絞込検索ができます</a:t>
            </a:r>
            <a:r>
              <a:rPr lang="ja-JP" altLang="en-US" dirty="0" smtClean="0"/>
              <a:t>。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ja-JP" altLang="en-US" dirty="0" smtClean="0"/>
              <a:t>種別（犬か猫か）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ja-JP" altLang="en-US" dirty="0" smtClean="0"/>
              <a:t>開催地域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ja-JP" altLang="en-US" dirty="0" smtClean="0"/>
              <a:t>開催日</a:t>
            </a:r>
            <a:r>
              <a:rPr lang="ja-JP" altLang="en-US" dirty="0" smtClean="0"/>
              <a:t>（</a:t>
            </a:r>
            <a:r>
              <a:rPr lang="ja-JP" altLang="en-US" dirty="0" smtClean="0"/>
              <a:t>開始日のみでも検索</a:t>
            </a:r>
            <a:r>
              <a:rPr lang="en-US" altLang="ja-JP" dirty="0" smtClean="0"/>
              <a:t>OK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ja-JP" altLang="en-US" dirty="0" smtClean="0"/>
              <a:t>キーワード</a:t>
            </a:r>
            <a:endParaRPr lang="en-US" altLang="ja-JP" dirty="0" smtClean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583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28601" y="430307"/>
            <a:ext cx="11772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イベント情報・テーブルについて</a:t>
            </a:r>
            <a:endParaRPr lang="en-US" altLang="ja-JP" sz="2000" b="1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3" y="255241"/>
            <a:ext cx="3135087" cy="3887506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72142" y="1130146"/>
            <a:ext cx="75655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各イベント情報は、</a:t>
            </a:r>
            <a:r>
              <a:rPr lang="en-US" altLang="ja-JP" sz="2000" dirty="0" smtClean="0"/>
              <a:t>DB</a:t>
            </a:r>
            <a:r>
              <a:rPr lang="ja-JP" altLang="en-US" sz="2000" dirty="0"/>
              <a:t>の</a:t>
            </a:r>
            <a:r>
              <a:rPr lang="ja-JP" altLang="en-US" sz="2000" dirty="0" smtClean="0"/>
              <a:t>「</a:t>
            </a:r>
            <a:r>
              <a:rPr lang="en-US" altLang="ja-JP" sz="2000" dirty="0" smtClean="0"/>
              <a:t>event</a:t>
            </a:r>
            <a:r>
              <a:rPr lang="ja-JP" altLang="en-US" sz="2000" dirty="0" smtClean="0"/>
              <a:t>」テーブルから読み込んで、</a:t>
            </a:r>
            <a:endParaRPr lang="en-US" altLang="ja-JP" sz="2000" dirty="0" smtClean="0"/>
          </a:p>
          <a:p>
            <a:r>
              <a:rPr lang="ja-JP" altLang="en-US" sz="2000" dirty="0"/>
              <a:t>一覧と</a:t>
            </a:r>
            <a:r>
              <a:rPr lang="ja-JP" altLang="en-US" sz="2000" dirty="0" smtClean="0"/>
              <a:t>して表示しています。</a:t>
            </a:r>
            <a:endParaRPr lang="en-US" altLang="ja-JP" sz="2000" dirty="0" smtClean="0"/>
          </a:p>
          <a:p>
            <a:endParaRPr lang="en-US" altLang="ja-JP" sz="2000" dirty="0"/>
          </a:p>
          <a:p>
            <a:r>
              <a:rPr lang="en-US" altLang="ja-JP" sz="2000" dirty="0" smtClean="0"/>
              <a:t>※event</a:t>
            </a:r>
            <a:r>
              <a:rPr lang="ja-JP" altLang="en-US" sz="2000" dirty="0" smtClean="0"/>
              <a:t>テーブルのデータはあらかじめ登録済のもの。</a:t>
            </a:r>
            <a:endParaRPr lang="en-US" altLang="ja-JP" sz="20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72142" y="3742637"/>
            <a:ext cx="1896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 smtClean="0"/>
              <a:t>event</a:t>
            </a:r>
            <a:r>
              <a:rPr lang="ja-JP" altLang="en-US" b="1" dirty="0" smtClean="0"/>
              <a:t>テーブル</a:t>
            </a:r>
            <a:endParaRPr lang="en-US" altLang="ja-JP" b="1" dirty="0" smtClean="0"/>
          </a:p>
        </p:txBody>
      </p:sp>
      <p:grpSp>
        <p:nvGrpSpPr>
          <p:cNvPr id="16" name="グループ化 15"/>
          <p:cNvGrpSpPr/>
          <p:nvPr/>
        </p:nvGrpSpPr>
        <p:grpSpPr>
          <a:xfrm>
            <a:off x="272143" y="4199586"/>
            <a:ext cx="11194715" cy="1798281"/>
            <a:chOff x="228602" y="893186"/>
            <a:chExt cx="9363526" cy="1504125"/>
          </a:xfrm>
        </p:grpSpPr>
        <p:pic>
          <p:nvPicPr>
            <p:cNvPr id="12" name="図 11"/>
            <p:cNvPicPr>
              <a:picLocks noChangeAspect="1"/>
            </p:cNvPicPr>
            <p:nvPr/>
          </p:nvPicPr>
          <p:blipFill rotWithShape="1">
            <a:blip r:embed="rId3"/>
            <a:srcRect r="73956"/>
            <a:stretch/>
          </p:blipFill>
          <p:spPr>
            <a:xfrm>
              <a:off x="228602" y="902524"/>
              <a:ext cx="3066142" cy="1494787"/>
            </a:xfrm>
            <a:prstGeom prst="rect">
              <a:avLst/>
            </a:prstGeom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 rotWithShape="1">
            <a:blip r:embed="rId3"/>
            <a:srcRect l="46331" r="384"/>
            <a:stretch/>
          </p:blipFill>
          <p:spPr>
            <a:xfrm>
              <a:off x="3294744" y="893186"/>
              <a:ext cx="6297384" cy="1494787"/>
            </a:xfrm>
            <a:prstGeom prst="rect">
              <a:avLst/>
            </a:prstGeom>
          </p:spPr>
        </p:pic>
      </p:grpSp>
      <p:sp>
        <p:nvSpPr>
          <p:cNvPr id="17" name="屈折矢印 16"/>
          <p:cNvSpPr/>
          <p:nvPr/>
        </p:nvSpPr>
        <p:spPr>
          <a:xfrm rot="16200000" flipV="1">
            <a:off x="6570931" y="2811235"/>
            <a:ext cx="835978" cy="1426936"/>
          </a:xfrm>
          <a:prstGeom prst="bent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827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1" t="4793" r="19780"/>
          <a:stretch/>
        </p:blipFill>
        <p:spPr>
          <a:xfrm>
            <a:off x="5936342" y="91440"/>
            <a:ext cx="6261754" cy="623563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アプリの概要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97280" y="2138341"/>
            <a:ext cx="7552944" cy="1406525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ja-JP" altLang="en-US" dirty="0" smtClean="0"/>
              <a:t>・里親を募集する</a:t>
            </a:r>
            <a:r>
              <a:rPr lang="ja-JP" altLang="en-US" dirty="0" smtClean="0"/>
              <a:t>ブリーダーと保護動物を飼いたい里親希望者を</a:t>
            </a:r>
            <a:endParaRPr lang="en-US" altLang="ja-JP" dirty="0" smtClean="0"/>
          </a:p>
          <a:p>
            <a:pPr marL="0" indent="0">
              <a:lnSpc>
                <a:spcPct val="100000"/>
              </a:lnSpc>
              <a:buNone/>
            </a:pPr>
            <a:r>
              <a:rPr kumimoji="1" lang="ja-JP" altLang="en-US" dirty="0"/>
              <a:t>　</a:t>
            </a:r>
            <a:r>
              <a:rPr kumimoji="1" lang="ja-JP" altLang="en-US" dirty="0" smtClean="0"/>
              <a:t>マッチングさせるアプリ。</a:t>
            </a:r>
            <a:endParaRPr kumimoji="1" lang="en-US" altLang="ja-JP" dirty="0" smtClean="0"/>
          </a:p>
          <a:p>
            <a:pPr marL="0" indent="0">
              <a:lnSpc>
                <a:spcPct val="100000"/>
              </a:lnSpc>
              <a:buNone/>
            </a:pPr>
            <a:r>
              <a:rPr kumimoji="1" lang="ja-JP" altLang="en-US" dirty="0" smtClean="0"/>
              <a:t>・譲渡会などのイベント情報を検索、閲覧できる。</a:t>
            </a:r>
            <a:endParaRPr kumimoji="1" lang="en-US" altLang="ja-JP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ja-JP" dirty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1097279" y="4547590"/>
            <a:ext cx="4660584" cy="400191"/>
          </a:xfrm>
          <a:prstGeom prst="rect">
            <a:avLst/>
          </a:prstGeom>
          <a:noFill/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ja-JP" altLang="en-US" dirty="0" smtClean="0"/>
              <a:t>・</a:t>
            </a:r>
            <a:r>
              <a:rPr lang="en-US" altLang="ja-JP" dirty="0" smtClean="0"/>
              <a:t>PHP</a:t>
            </a:r>
            <a:r>
              <a:rPr lang="ja-JP" altLang="en-US" dirty="0" smtClean="0"/>
              <a:t>、</a:t>
            </a:r>
            <a:r>
              <a:rPr lang="en-US" altLang="ja-JP" dirty="0" smtClean="0"/>
              <a:t>MySQL</a:t>
            </a:r>
            <a:r>
              <a:rPr lang="ja-JP" altLang="en-US" dirty="0" smtClean="0"/>
              <a:t>、</a:t>
            </a:r>
            <a:r>
              <a:rPr lang="en-US" altLang="ja-JP" dirty="0" smtClean="0"/>
              <a:t>JavaScript</a:t>
            </a:r>
            <a:r>
              <a:rPr lang="ja-JP" altLang="en-US" dirty="0" smtClean="0"/>
              <a:t>、</a:t>
            </a:r>
            <a:r>
              <a:rPr lang="en-US" altLang="ja-JP" dirty="0" smtClean="0"/>
              <a:t>HTML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CSS</a:t>
            </a:r>
          </a:p>
          <a:p>
            <a:pPr marL="0" indent="0">
              <a:lnSpc>
                <a:spcPct val="100000"/>
              </a:lnSpc>
              <a:buFont typeface="Calibri" panose="020F0502020204030204" pitchFamily="34" charset="0"/>
              <a:buNone/>
            </a:pPr>
            <a:endParaRPr lang="en-US" altLang="ja-JP" dirty="0" smtClean="0"/>
          </a:p>
          <a:p>
            <a:pPr marL="0" indent="0">
              <a:lnSpc>
                <a:spcPct val="100000"/>
              </a:lnSpc>
              <a:buFont typeface="Calibri" panose="020F0502020204030204" pitchFamily="34" charset="0"/>
              <a:buNone/>
            </a:pPr>
            <a:endParaRPr lang="en-US" altLang="ja-JP" dirty="0"/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1097280" y="3816774"/>
            <a:ext cx="7552944" cy="687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1"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/>
              <a:t>使用</a:t>
            </a:r>
            <a:r>
              <a:rPr lang="ja-JP" altLang="en-US" sz="2800" dirty="0" smtClean="0"/>
              <a:t>したツール</a:t>
            </a:r>
            <a:endParaRPr lang="ja-JP" altLang="en-US" sz="2800" dirty="0"/>
          </a:p>
        </p:txBody>
      </p:sp>
      <p:sp>
        <p:nvSpPr>
          <p:cNvPr id="12" name="コンテンツ プレースホルダー 2"/>
          <p:cNvSpPr txBox="1">
            <a:spLocks/>
          </p:cNvSpPr>
          <p:nvPr/>
        </p:nvSpPr>
        <p:spPr>
          <a:xfrm>
            <a:off x="1097279" y="4947781"/>
            <a:ext cx="3712715" cy="400191"/>
          </a:xfrm>
          <a:prstGeom prst="rect">
            <a:avLst/>
          </a:prstGeom>
          <a:noFill/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Calibri" panose="020F0502020204030204" pitchFamily="34" charset="0"/>
              <a:buNone/>
            </a:pPr>
            <a:r>
              <a:rPr lang="ja-JP" altLang="en-US" dirty="0" smtClean="0"/>
              <a:t>・</a:t>
            </a:r>
            <a:r>
              <a:rPr lang="en-US" altLang="ja-JP" dirty="0" smtClean="0"/>
              <a:t>Sourcetree(</a:t>
            </a:r>
            <a:r>
              <a:rPr lang="ja-JP" altLang="en-US" dirty="0" smtClean="0"/>
              <a:t>データの共有</a:t>
            </a:r>
            <a:r>
              <a:rPr lang="en-US" altLang="ja-JP" dirty="0" smtClean="0"/>
              <a:t>)</a:t>
            </a:r>
          </a:p>
          <a:p>
            <a:pPr marL="0" indent="0">
              <a:lnSpc>
                <a:spcPct val="100000"/>
              </a:lnSpc>
              <a:buFont typeface="Calibri" panose="020F0502020204030204" pitchFamily="34" charset="0"/>
              <a:buNone/>
            </a:pP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722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12" r="7222"/>
          <a:stretch/>
        </p:blipFill>
        <p:spPr>
          <a:xfrm>
            <a:off x="0" y="-176463"/>
            <a:ext cx="12159916" cy="658568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493394" y="386015"/>
            <a:ext cx="10022205" cy="67945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サービス利用の流れ</a:t>
            </a:r>
            <a:endParaRPr kumimoji="1" lang="ja-JP" altLang="en-US" dirty="0"/>
          </a:p>
        </p:txBody>
      </p:sp>
      <p:sp>
        <p:nvSpPr>
          <p:cNvPr id="24" name="コンテンツ プレースホルダー 23"/>
          <p:cNvSpPr>
            <a:spLocks noGrp="1"/>
          </p:cNvSpPr>
          <p:nvPr>
            <p:ph sz="half" idx="4294967295"/>
          </p:nvPr>
        </p:nvSpPr>
        <p:spPr>
          <a:xfrm>
            <a:off x="493395" y="2682960"/>
            <a:ext cx="4594173" cy="2141538"/>
          </a:xfrm>
          <a:solidFill>
            <a:schemeClr val="bg1">
              <a:alpha val="50000"/>
            </a:schemeClr>
          </a:solidFill>
          <a:ln>
            <a:noFill/>
          </a:ln>
        </p:spPr>
        <p:txBody>
          <a:bodyPr lIns="144000" tIns="144000">
            <a:noAutofit/>
          </a:bodyPr>
          <a:lstStyle/>
          <a:p>
            <a:pPr marL="0" indent="0">
              <a:buNone/>
            </a:pPr>
            <a:r>
              <a:rPr lang="ja-JP" altLang="en-US" b="1" dirty="0" smtClean="0">
                <a:solidFill>
                  <a:schemeClr val="tx1"/>
                </a:solidFill>
              </a:rPr>
              <a:t>ブリーダー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sz="1800" dirty="0" smtClean="0">
                <a:solidFill>
                  <a:schemeClr val="tx1"/>
                </a:solidFill>
              </a:rPr>
              <a:t>犬猫情報の登録をする。</a:t>
            </a:r>
            <a:endParaRPr kumimoji="1" lang="en-US" altLang="ja-JP" sz="1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ja-JP" sz="1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1800" dirty="0" smtClean="0">
                <a:solidFill>
                  <a:schemeClr val="tx1"/>
                </a:solidFill>
              </a:rPr>
              <a:t>メッセージ</a:t>
            </a:r>
            <a:r>
              <a:rPr lang="ja-JP" altLang="en-US" sz="1800" dirty="0">
                <a:solidFill>
                  <a:schemeClr val="tx1"/>
                </a:solidFill>
              </a:rPr>
              <a:t>を</a:t>
            </a:r>
            <a:r>
              <a:rPr lang="ja-JP" altLang="en-US" sz="1800" dirty="0" smtClean="0">
                <a:solidFill>
                  <a:schemeClr val="tx1"/>
                </a:solidFill>
              </a:rPr>
              <a:t>受け取り、動物の詳細や譲渡</a:t>
            </a:r>
            <a:endParaRPr lang="en-US" altLang="ja-JP" sz="1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1800" dirty="0" smtClean="0">
                <a:solidFill>
                  <a:schemeClr val="tx1"/>
                </a:solidFill>
              </a:rPr>
              <a:t>方法の打ち合わせ</a:t>
            </a:r>
            <a:r>
              <a:rPr lang="ja-JP" altLang="en-US" sz="1800" dirty="0">
                <a:solidFill>
                  <a:schemeClr val="tx1"/>
                </a:solidFill>
              </a:rPr>
              <a:t>を</a:t>
            </a:r>
            <a:r>
              <a:rPr lang="ja-JP" altLang="en-US" sz="1800" dirty="0" smtClean="0">
                <a:solidFill>
                  <a:schemeClr val="tx1"/>
                </a:solidFill>
              </a:rPr>
              <a:t>する。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5" name="コンテンツ プレースホルダー 24"/>
          <p:cNvSpPr>
            <a:spLocks noGrp="1"/>
          </p:cNvSpPr>
          <p:nvPr>
            <p:ph sz="half" idx="4294967295"/>
          </p:nvPr>
        </p:nvSpPr>
        <p:spPr>
          <a:xfrm>
            <a:off x="6613325" y="2682960"/>
            <a:ext cx="4816675" cy="2653494"/>
          </a:xfrm>
          <a:solidFill>
            <a:schemeClr val="bg1">
              <a:alpha val="50000"/>
            </a:schemeClr>
          </a:solidFill>
        </p:spPr>
        <p:txBody>
          <a:bodyPr lIns="144000" tIns="180000" rIns="0"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sz="2400" b="1" dirty="0" smtClean="0">
                <a:solidFill>
                  <a:schemeClr val="tx1"/>
                </a:solidFill>
              </a:rPr>
              <a:t>里親</a:t>
            </a:r>
            <a:endParaRPr kumimoji="1" lang="en-US" altLang="ja-JP" sz="24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1900" dirty="0">
                <a:solidFill>
                  <a:schemeClr val="tx1"/>
                </a:solidFill>
              </a:rPr>
              <a:t>里親募集情報</a:t>
            </a:r>
            <a:r>
              <a:rPr lang="ja-JP" altLang="en-US" sz="1900" dirty="0" smtClean="0">
                <a:solidFill>
                  <a:schemeClr val="tx1"/>
                </a:solidFill>
              </a:rPr>
              <a:t>から飼いたい動物を探し、</a:t>
            </a:r>
            <a:endParaRPr lang="en-US" altLang="ja-JP" sz="19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1900" dirty="0" smtClean="0">
                <a:solidFill>
                  <a:schemeClr val="tx1"/>
                </a:solidFill>
              </a:rPr>
              <a:t>里親申し込みをする。</a:t>
            </a:r>
            <a:endParaRPr lang="en-US" altLang="ja-JP" sz="19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ja-JP" sz="19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sz="1900" dirty="0" smtClean="0">
                <a:solidFill>
                  <a:schemeClr val="tx1"/>
                </a:solidFill>
              </a:rPr>
              <a:t>飼いたい動物のブリーダーへメッセージを</a:t>
            </a:r>
            <a:endParaRPr lang="en-US" altLang="ja-JP" sz="19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sz="1900" dirty="0" smtClean="0">
                <a:solidFill>
                  <a:schemeClr val="tx1"/>
                </a:solidFill>
              </a:rPr>
              <a:t>送信する。</a:t>
            </a:r>
            <a:endParaRPr kumimoji="1" lang="ja-JP" altLang="en-US" sz="1900" dirty="0">
              <a:solidFill>
                <a:schemeClr val="tx1"/>
              </a:solidFill>
            </a:endParaRPr>
          </a:p>
        </p:txBody>
      </p:sp>
      <p:sp>
        <p:nvSpPr>
          <p:cNvPr id="37" name="タイトル 1"/>
          <p:cNvSpPr txBox="1">
            <a:spLocks/>
          </p:cNvSpPr>
          <p:nvPr/>
        </p:nvSpPr>
        <p:spPr>
          <a:xfrm>
            <a:off x="4221737" y="5592185"/>
            <a:ext cx="3572862" cy="604452"/>
          </a:xfrm>
          <a:prstGeom prst="rect">
            <a:avLst/>
          </a:prstGeom>
          <a:ln>
            <a:noFill/>
          </a:ln>
          <a:effectLst>
            <a:outerShdw blurRad="914400" dist="50800" dir="3720000" algn="ctr" rotWithShape="0">
              <a:schemeClr val="bg1"/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/>
              <a:t>マッチング</a:t>
            </a:r>
            <a:r>
              <a:rPr lang="ja-JP" altLang="en-US" sz="3200" b="1" dirty="0" smtClean="0"/>
              <a:t>成立！</a:t>
            </a:r>
            <a:endParaRPr lang="ja-JP" altLang="en-US" sz="3200" b="1" dirty="0"/>
          </a:p>
        </p:txBody>
      </p:sp>
      <p:sp>
        <p:nvSpPr>
          <p:cNvPr id="62" name="タイトル 1"/>
          <p:cNvSpPr txBox="1">
            <a:spLocks/>
          </p:cNvSpPr>
          <p:nvPr/>
        </p:nvSpPr>
        <p:spPr>
          <a:xfrm>
            <a:off x="3857284" y="972026"/>
            <a:ext cx="4044616" cy="13176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400" b="1" dirty="0" smtClean="0"/>
              <a:t>新規会員登録</a:t>
            </a:r>
            <a:endParaRPr lang="en-US" altLang="ja-JP" sz="2400" b="1" dirty="0"/>
          </a:p>
          <a:p>
            <a:pPr algn="ctr">
              <a:lnSpc>
                <a:spcPct val="50000"/>
              </a:lnSpc>
            </a:pPr>
            <a:endParaRPr lang="en-US" altLang="ja-JP" sz="2400" b="1" dirty="0" smtClean="0"/>
          </a:p>
          <a:p>
            <a:r>
              <a:rPr lang="ja-JP" altLang="en-US" sz="2000" dirty="0" smtClean="0"/>
              <a:t>ブリーダー</a:t>
            </a:r>
            <a:r>
              <a:rPr lang="ja-JP" altLang="en-US" sz="2000" dirty="0"/>
              <a:t>また</a:t>
            </a:r>
            <a:r>
              <a:rPr lang="ja-JP" altLang="en-US" sz="2000" dirty="0" smtClean="0"/>
              <a:t>は里親を選択する。</a:t>
            </a:r>
            <a:endParaRPr lang="ja-JP" altLang="en-US" sz="2000" dirty="0"/>
          </a:p>
        </p:txBody>
      </p:sp>
      <p:sp>
        <p:nvSpPr>
          <p:cNvPr id="16" name="下矢印 15"/>
          <p:cNvSpPr/>
          <p:nvPr/>
        </p:nvSpPr>
        <p:spPr>
          <a:xfrm>
            <a:off x="7501991" y="3995810"/>
            <a:ext cx="312820" cy="42902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下矢印 16"/>
          <p:cNvSpPr/>
          <p:nvPr/>
        </p:nvSpPr>
        <p:spPr>
          <a:xfrm>
            <a:off x="1347965" y="3580682"/>
            <a:ext cx="312820" cy="42902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下矢印 27"/>
          <p:cNvSpPr/>
          <p:nvPr/>
        </p:nvSpPr>
        <p:spPr>
          <a:xfrm>
            <a:off x="5597093" y="2124304"/>
            <a:ext cx="537029" cy="42902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曲線コネクタ 34"/>
          <p:cNvCxnSpPr/>
          <p:nvPr/>
        </p:nvCxnSpPr>
        <p:spPr>
          <a:xfrm>
            <a:off x="5266944" y="4224528"/>
            <a:ext cx="1346381" cy="599970"/>
          </a:xfrm>
          <a:prstGeom prst="curvedConnector3">
            <a:avLst/>
          </a:prstGeom>
          <a:ln w="762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67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0" r="14448"/>
          <a:stretch/>
        </p:blipFill>
        <p:spPr>
          <a:xfrm>
            <a:off x="5576045" y="34365"/>
            <a:ext cx="6598024" cy="62872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0" y="2311260"/>
            <a:ext cx="6454588" cy="1733456"/>
          </a:xfrm>
        </p:spPr>
        <p:txBody>
          <a:bodyPr>
            <a:normAutofit fontScale="90000"/>
          </a:bodyPr>
          <a:lstStyle/>
          <a:p>
            <a:pPr algn="ctr">
              <a:lnSpc>
                <a:spcPct val="120000"/>
              </a:lnSpc>
            </a:pPr>
            <a:r>
              <a:rPr lang="ja-JP" altLang="en-US" b="1" dirty="0"/>
              <a:t>新規会員登録</a:t>
            </a:r>
            <a:r>
              <a:rPr lang="en-US" altLang="ja-JP" b="1" dirty="0"/>
              <a:t/>
            </a:r>
            <a:br>
              <a:rPr lang="en-US" altLang="ja-JP" b="1" dirty="0"/>
            </a:br>
            <a:r>
              <a:rPr lang="ja-JP" altLang="en-US" b="1" dirty="0"/>
              <a:t>ログイン方法</a:t>
            </a:r>
            <a:endParaRPr kumimoji="1" lang="ja-JP" altLang="en-US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34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01250" y="263047"/>
            <a:ext cx="293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/>
              <a:t>ログインページ</a:t>
            </a:r>
            <a:endParaRPr kumimoji="1" lang="ja-JP" altLang="en-US" sz="2400" b="1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" t="11507" r="40309" b="31141"/>
          <a:stretch/>
        </p:blipFill>
        <p:spPr>
          <a:xfrm>
            <a:off x="162837" y="864295"/>
            <a:ext cx="6559809" cy="508556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テキスト ボックス 3"/>
          <p:cNvSpPr txBox="1"/>
          <p:nvPr/>
        </p:nvSpPr>
        <p:spPr>
          <a:xfrm>
            <a:off x="7252569" y="864295"/>
            <a:ext cx="42839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会員登録済みの方</a:t>
            </a:r>
            <a:endParaRPr lang="en-US" altLang="ja-JP" b="1" dirty="0" smtClean="0"/>
          </a:p>
          <a:p>
            <a:r>
              <a:rPr lang="ja-JP" altLang="en-US" dirty="0"/>
              <a:t>会員</a:t>
            </a:r>
            <a:r>
              <a:rPr lang="ja-JP" altLang="en-US" dirty="0" smtClean="0"/>
              <a:t>登録</a:t>
            </a:r>
            <a:r>
              <a:rPr lang="ja-JP" altLang="en-US" dirty="0"/>
              <a:t>時</a:t>
            </a:r>
            <a:r>
              <a:rPr lang="ja-JP" altLang="en-US" dirty="0" smtClean="0"/>
              <a:t>に発行された</a:t>
            </a:r>
            <a:r>
              <a:rPr lang="en-US" altLang="ja-JP" dirty="0" smtClean="0"/>
              <a:t>ID</a:t>
            </a:r>
            <a:r>
              <a:rPr lang="ja-JP" altLang="en-US" dirty="0" smtClean="0"/>
              <a:t>と</a:t>
            </a:r>
            <a:endParaRPr lang="en-US" altLang="ja-JP" dirty="0" smtClean="0"/>
          </a:p>
          <a:p>
            <a:r>
              <a:rPr lang="ja-JP" altLang="en-US" dirty="0" smtClean="0"/>
              <a:t>設定したパスワードを入力し、</a:t>
            </a:r>
            <a:endParaRPr lang="en-US" altLang="ja-JP" dirty="0" smtClean="0"/>
          </a:p>
          <a:p>
            <a:r>
              <a:rPr lang="ja-JP" altLang="en-US" dirty="0" smtClean="0"/>
              <a:t>マイぺ</a:t>
            </a:r>
            <a:r>
              <a:rPr lang="ja-JP" altLang="en-US" dirty="0"/>
              <a:t>ージ</a:t>
            </a:r>
            <a:r>
              <a:rPr lang="ja-JP" altLang="en-US" dirty="0" smtClean="0"/>
              <a:t>へログインします。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ja-JP" altLang="en-US" b="1" dirty="0" smtClean="0"/>
              <a:t>会員登録がまだの方</a:t>
            </a:r>
            <a:endParaRPr lang="en-US" altLang="ja-JP" b="1" dirty="0" smtClean="0"/>
          </a:p>
          <a:p>
            <a:r>
              <a:rPr kumimoji="1" lang="ja-JP" altLang="en-US" i="1" dirty="0"/>
              <a:t>新規会員</a:t>
            </a:r>
            <a:r>
              <a:rPr kumimoji="1" lang="ja-JP" altLang="en-US" i="1" dirty="0" smtClean="0"/>
              <a:t>登録ボタンから会員登録ページへ飛びます。</a:t>
            </a:r>
            <a:endParaRPr kumimoji="1" lang="ja-JP" altLang="en-US" i="1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2" t="11142" r="40016" b="85388"/>
          <a:stretch/>
        </p:blipFill>
        <p:spPr>
          <a:xfrm>
            <a:off x="6902374" y="4006220"/>
            <a:ext cx="4984289" cy="400833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108519" y="4695151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ログイン後のヘッダーは「マイページ」と「ログアウトページ</a:t>
            </a:r>
            <a:r>
              <a:rPr lang="ja-JP" altLang="en-US" dirty="0"/>
              <a:t>」</a:t>
            </a:r>
            <a:r>
              <a:rPr kumimoji="1" lang="ja-JP" altLang="en-US" dirty="0" smtClean="0"/>
              <a:t>に遷移できるように変更されます。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3880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01250" y="263047"/>
            <a:ext cx="293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新規会員登録</a:t>
            </a:r>
            <a:endParaRPr kumimoji="1" lang="ja-JP" altLang="en-US" sz="2400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52" y="1412668"/>
            <a:ext cx="3484580" cy="46577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1479089" y="979880"/>
            <a:ext cx="189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会員情報の入力</a:t>
            </a:r>
            <a:endParaRPr lang="en-US" altLang="ja-JP" b="1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936" y="1412668"/>
            <a:ext cx="3558584" cy="26689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テキスト ボックス 11"/>
          <p:cNvSpPr txBox="1"/>
          <p:nvPr/>
        </p:nvSpPr>
        <p:spPr>
          <a:xfrm>
            <a:off x="9290134" y="979880"/>
            <a:ext cx="122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登録完了</a:t>
            </a:r>
            <a:endParaRPr lang="en-US" altLang="ja-JP" b="1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174730" y="979880"/>
            <a:ext cx="1846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入力内容の確認</a:t>
            </a:r>
            <a:endParaRPr lang="en-US" altLang="ja-JP" b="1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759270" y="1529328"/>
            <a:ext cx="27722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・必須項目</a:t>
            </a:r>
            <a:endParaRPr lang="en-US" altLang="ja-JP" dirty="0" smtClean="0"/>
          </a:p>
          <a:p>
            <a:r>
              <a:rPr lang="ja-JP" altLang="en-US" dirty="0" smtClean="0"/>
              <a:t>・バリデーション</a:t>
            </a:r>
            <a:endParaRPr lang="en-US" altLang="ja-JP" dirty="0"/>
          </a:p>
          <a:p>
            <a:r>
              <a:rPr lang="ja-JP" altLang="en-US" dirty="0" smtClean="0"/>
              <a:t>・メールアドレスの重複</a:t>
            </a:r>
            <a:endParaRPr lang="en-US" altLang="ja-JP" dirty="0" smtClean="0"/>
          </a:p>
          <a:p>
            <a:r>
              <a:rPr lang="ja-JP" altLang="en-US" dirty="0" smtClean="0"/>
              <a:t>をチェック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en-US" altLang="ja-JP" dirty="0" smtClean="0"/>
              <a:t>OK</a:t>
            </a:r>
            <a:r>
              <a:rPr lang="ja-JP" altLang="en-US" dirty="0" smtClean="0"/>
              <a:t>ならば確認画面へ</a:t>
            </a:r>
            <a:endParaRPr lang="en-US" altLang="ja-JP" dirty="0" smtClean="0"/>
          </a:p>
          <a:p>
            <a:r>
              <a:rPr lang="ja-JP" altLang="en-US" dirty="0"/>
              <a:t>移行</a:t>
            </a:r>
            <a:r>
              <a:rPr lang="ja-JP" altLang="en-US" dirty="0" smtClean="0"/>
              <a:t>します。</a:t>
            </a:r>
            <a:endParaRPr lang="en-US" altLang="ja-JP" dirty="0" smtClean="0"/>
          </a:p>
        </p:txBody>
      </p:sp>
      <p:sp>
        <p:nvSpPr>
          <p:cNvPr id="18" name="四角形吹き出し 17"/>
          <p:cNvSpPr/>
          <p:nvPr/>
        </p:nvSpPr>
        <p:spPr>
          <a:xfrm>
            <a:off x="8121936" y="4261722"/>
            <a:ext cx="3558584" cy="1808667"/>
          </a:xfrm>
          <a:prstGeom prst="wedgeRectCallout">
            <a:avLst>
              <a:gd name="adj1" fmla="val 12934"/>
              <a:gd name="adj2" fmla="val -70924"/>
            </a:avLst>
          </a:prstGeom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b="1" dirty="0" smtClean="0"/>
              <a:t>①「ユーザー</a:t>
            </a:r>
            <a:r>
              <a:rPr lang="en-US" altLang="ja-JP" b="1" dirty="0" smtClean="0"/>
              <a:t>ID</a:t>
            </a:r>
            <a:r>
              <a:rPr lang="ja-JP" altLang="en-US" b="1" dirty="0" smtClean="0"/>
              <a:t>」</a:t>
            </a:r>
            <a:endParaRPr lang="en-US" altLang="ja-JP" b="1" dirty="0" smtClean="0"/>
          </a:p>
          <a:p>
            <a:pPr>
              <a:spcAft>
                <a:spcPts val="600"/>
              </a:spcAft>
            </a:pPr>
            <a:r>
              <a:rPr lang="ja-JP" altLang="en-US" b="1" dirty="0"/>
              <a:t>　</a:t>
            </a:r>
            <a:r>
              <a:rPr lang="ja-JP" altLang="en-US" sz="1600" b="1" dirty="0" smtClean="0"/>
              <a:t>（当ページで生成されたもの）</a:t>
            </a:r>
            <a:endParaRPr lang="en-US" altLang="ja-JP" sz="1600" b="1" dirty="0"/>
          </a:p>
          <a:p>
            <a:r>
              <a:rPr lang="ja-JP" altLang="en-US" b="1" dirty="0"/>
              <a:t>②</a:t>
            </a:r>
            <a:r>
              <a:rPr lang="ja-JP" altLang="en-US" b="1" dirty="0" smtClean="0"/>
              <a:t>「パスワード」</a:t>
            </a:r>
            <a:endParaRPr lang="en-US" altLang="ja-JP" b="1" dirty="0"/>
          </a:p>
          <a:p>
            <a:r>
              <a:rPr lang="ja-JP" altLang="en-US" dirty="0" smtClean="0"/>
              <a:t>で、今後ログイン</a:t>
            </a:r>
            <a:r>
              <a:rPr lang="ja-JP" altLang="en-US" dirty="0"/>
              <a:t>ができるようになります。</a:t>
            </a:r>
            <a:endParaRPr lang="en-US" altLang="ja-JP" dirty="0"/>
          </a:p>
        </p:txBody>
      </p:sp>
      <p:sp>
        <p:nvSpPr>
          <p:cNvPr id="19" name="右矢印 18"/>
          <p:cNvSpPr/>
          <p:nvPr/>
        </p:nvSpPr>
        <p:spPr>
          <a:xfrm>
            <a:off x="4287339" y="2030640"/>
            <a:ext cx="449680" cy="51435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矢印 19"/>
          <p:cNvSpPr/>
          <p:nvPr/>
        </p:nvSpPr>
        <p:spPr>
          <a:xfrm>
            <a:off x="7553749" y="2030640"/>
            <a:ext cx="449680" cy="51435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スライド番号プレースホルダー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799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01250" y="263047"/>
            <a:ext cx="293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新規会員登録</a:t>
            </a:r>
            <a:endParaRPr kumimoji="1" lang="ja-JP" altLang="en-US" sz="24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01250" y="1391988"/>
            <a:ext cx="282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u</a:t>
            </a:r>
            <a:r>
              <a:rPr lang="en-US" altLang="ja-JP" b="1" dirty="0" smtClean="0"/>
              <a:t>ser</a:t>
            </a:r>
            <a:r>
              <a:rPr lang="ja-JP" altLang="en-US" b="1" dirty="0" smtClean="0"/>
              <a:t>テーブルの中身</a:t>
            </a:r>
            <a:endParaRPr lang="en-US" altLang="ja-JP" b="1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01250" y="873684"/>
            <a:ext cx="98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入力（登録）されたデータは、</a:t>
            </a:r>
            <a:r>
              <a:rPr lang="en-US" altLang="ja-JP" dirty="0" smtClean="0"/>
              <a:t>user</a:t>
            </a:r>
            <a:r>
              <a:rPr lang="ja-JP" altLang="en-US" dirty="0" smtClean="0"/>
              <a:t>テーブルへ保存されます。</a:t>
            </a:r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51" y="1761320"/>
            <a:ext cx="9800050" cy="4187644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5571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25"/>
          <a:stretch/>
        </p:blipFill>
        <p:spPr>
          <a:xfrm>
            <a:off x="4632888" y="0"/>
            <a:ext cx="7546586" cy="633817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1129552" y="1994647"/>
            <a:ext cx="5988424" cy="2366682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ja-JP" altLang="en-US" b="1" dirty="0"/>
              <a:t>マイページ</a:t>
            </a:r>
            <a:r>
              <a:rPr lang="en-US" altLang="ja-JP" b="1" dirty="0"/>
              <a:t/>
            </a:r>
            <a:br>
              <a:rPr lang="en-US" altLang="ja-JP" b="1" dirty="0"/>
            </a:br>
            <a:r>
              <a:rPr lang="ja-JP" altLang="en-US" b="1" dirty="0"/>
              <a:t>登録情報の変更</a:t>
            </a:r>
            <a:r>
              <a:rPr lang="en-US" altLang="ja-JP" b="1" dirty="0"/>
              <a:t/>
            </a:r>
            <a:br>
              <a:rPr lang="en-US" altLang="ja-JP" b="1" dirty="0"/>
            </a:br>
            <a:r>
              <a:rPr lang="ja-JP" altLang="en-US" b="1" dirty="0"/>
              <a:t>退会ページ</a:t>
            </a:r>
            <a:endParaRPr kumimoji="1" lang="ja-JP" altLang="en-US" b="1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832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レトロスペクト">
  <a:themeElements>
    <a:clrScheme name="ユーザー定義 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E1231E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TM02900720[[fn=インテグラル]]</Template>
  <TotalTime>878</TotalTime>
  <Words>1021</Words>
  <Application>Microsoft Office PowerPoint</Application>
  <PresentationFormat>ワイド画面</PresentationFormat>
  <Paragraphs>245</Paragraphs>
  <Slides>29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29</vt:i4>
      </vt:variant>
    </vt:vector>
  </HeadingPairs>
  <TitlesOfParts>
    <vt:vector size="40" baseType="lpstr">
      <vt:lpstr>ＭＳ Ｐゴシック</vt:lpstr>
      <vt:lpstr>ＭＳ 明朝</vt:lpstr>
      <vt:lpstr>メイリオ</vt:lpstr>
      <vt:lpstr>游ゴシック</vt:lpstr>
      <vt:lpstr>Calibri</vt:lpstr>
      <vt:lpstr>Calibri Light</vt:lpstr>
      <vt:lpstr>Century</vt:lpstr>
      <vt:lpstr>Times New Roman</vt:lpstr>
      <vt:lpstr>Wingdings 2</vt:lpstr>
      <vt:lpstr>HDOfficeLightV0</vt:lpstr>
      <vt:lpstr>レトロスペクト</vt:lpstr>
      <vt:lpstr>  KFC</vt:lpstr>
      <vt:lpstr>制作の経緯</vt:lpstr>
      <vt:lpstr>アプリの概要</vt:lpstr>
      <vt:lpstr>サービス利用の流れ</vt:lpstr>
      <vt:lpstr>新規会員登録 ログイン方法</vt:lpstr>
      <vt:lpstr>PowerPoint プレゼンテーション</vt:lpstr>
      <vt:lpstr>PowerPoint プレゼンテーション</vt:lpstr>
      <vt:lpstr>PowerPoint プレゼンテーション</vt:lpstr>
      <vt:lpstr>マイページ 登録情報の変更 退会ページ</vt:lpstr>
      <vt:lpstr>PowerPoint プレゼンテーション</vt:lpstr>
      <vt:lpstr>PowerPoint プレゼンテーション</vt:lpstr>
      <vt:lpstr>PowerPoint プレゼンテーション</vt:lpstr>
      <vt:lpstr>犬猫登録 犬猫管理画面</vt:lpstr>
      <vt:lpstr>PowerPoint プレゼンテーション</vt:lpstr>
      <vt:lpstr>PowerPoint プレゼンテーション</vt:lpstr>
      <vt:lpstr>PowerPoint プレゼンテーション</vt:lpstr>
      <vt:lpstr>里親募集 いいね機能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メッセージ機能</vt:lpstr>
      <vt:lpstr>PowerPoint プレゼンテーション</vt:lpstr>
      <vt:lpstr>PowerPoint プレゼンテーション</vt:lpstr>
      <vt:lpstr>PowerPoint プレゼンテーション</vt:lpstr>
      <vt:lpstr>イベント情報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KFC</dc:title>
  <dc:creator>webiip</dc:creator>
  <cp:lastModifiedBy>user</cp:lastModifiedBy>
  <cp:revision>70</cp:revision>
  <dcterms:created xsi:type="dcterms:W3CDTF">2023-05-10T04:55:43Z</dcterms:created>
  <dcterms:modified xsi:type="dcterms:W3CDTF">2023-05-15T03:09:14Z</dcterms:modified>
</cp:coreProperties>
</file>